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74ED0A-5CFD-4487-9D4B-551504977449}">
  <a:tblStyle styleId="{8C74ED0A-5CFD-4487-9D4B-55150497744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bold.fntdata"/><Relationship Id="rId14" Type="http://schemas.openxmlformats.org/officeDocument/2006/relationships/slide" Target="slides/slide8.xml"/><Relationship Id="rId36" Type="http://schemas.openxmlformats.org/officeDocument/2006/relationships/font" Target="fonts/Raleway-regular.fntdata"/><Relationship Id="rId17" Type="http://schemas.openxmlformats.org/officeDocument/2006/relationships/slide" Target="slides/slide11.xml"/><Relationship Id="rId39" Type="http://schemas.openxmlformats.org/officeDocument/2006/relationships/font" Target="fonts/Raleway-boldItalic.fntdata"/><Relationship Id="rId16" Type="http://schemas.openxmlformats.org/officeDocument/2006/relationships/slide" Target="slides/slide10.xml"/><Relationship Id="rId38" Type="http://schemas.openxmlformats.org/officeDocument/2006/relationships/font" Target="fonts/Raleway-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f3c98387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f3c98387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e5243c457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e5243c457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e5243c457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e5243c457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f3c98387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f3c98387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e5243c457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e5243c457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e5243c457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4e5243c457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4db6cf0fc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4db6cf0fc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db6cf0f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4db6cf0f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db6cf0fc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4db6cf0fc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db6cf0fc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db6cf0fc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db6cf0fc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db6cf0fc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db6cf0fc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db6cf0fc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db6cf0fc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4db6cf0fc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f3c9838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f3c9838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db6cf0fc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4db6cf0fc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4db6cf0fc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4db6cf0f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e5243c45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4e5243c45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e5243c457_2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4e5243c457_2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db6cf0fc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db6cf0fc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7e2d4913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7e2d4913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7e2d4913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47e2d4913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e5243c457_2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4e5243c457_2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47e2d491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47e2d4913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4f3c9838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4f3c9838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e5243c457_2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e5243c457_2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db6cf0fc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db6cf0fc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hyperlink" Target="https://doi.org/10.48550/arXiv.2503.06327" TargetMode="External"/><Relationship Id="rId5" Type="http://schemas.openxmlformats.org/officeDocument/2006/relationships/hyperlink" Target="https://doi.org/10.48550/arXiv.2503.0632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599325" y="860850"/>
            <a:ext cx="6783000" cy="1710900"/>
          </a:xfrm>
          <a:prstGeom prst="rect">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000"/>
              <a:buNone/>
            </a:pPr>
            <a:r>
              <a:rPr lang="en-GB" sz="2700">
                <a:solidFill>
                  <a:srgbClr val="1C4587"/>
                </a:solidFill>
                <a:latin typeface="Times New Roman"/>
                <a:ea typeface="Times New Roman"/>
                <a:cs typeface="Times New Roman"/>
                <a:sym typeface="Times New Roman"/>
              </a:rPr>
              <a:t>The Efficiency of LLM-Generated Code for Binary Search: A Comparative Study</a:t>
            </a:r>
            <a:endParaRPr sz="2700">
              <a:solidFill>
                <a:srgbClr val="1C4587"/>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4000"/>
              <a:buNone/>
            </a:pPr>
            <a:r>
              <a:t/>
            </a:r>
            <a:endParaRPr sz="2000">
              <a:solidFill>
                <a:srgbClr val="00FFFF"/>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4000"/>
              <a:buNone/>
            </a:pPr>
            <a:r>
              <a:rPr lang="en-GB" sz="2000">
                <a:latin typeface="Times New Roman"/>
                <a:ea typeface="Times New Roman"/>
                <a:cs typeface="Times New Roman"/>
                <a:sym typeface="Times New Roman"/>
              </a:rPr>
              <a:t>(Human Code vs. Gemini/Llama/Mistral on EffiBench)</a:t>
            </a:r>
            <a:endParaRPr sz="2000">
              <a:latin typeface="Times New Roman"/>
              <a:ea typeface="Times New Roman"/>
              <a:cs typeface="Times New Roman"/>
              <a:sym typeface="Times New Roman"/>
            </a:endParaRPr>
          </a:p>
        </p:txBody>
      </p:sp>
      <p:sp>
        <p:nvSpPr>
          <p:cNvPr id="87" name="Google Shape;87;p13"/>
          <p:cNvSpPr txBox="1"/>
          <p:nvPr>
            <p:ph idx="1" type="subTitle"/>
          </p:nvPr>
        </p:nvSpPr>
        <p:spPr>
          <a:xfrm>
            <a:off x="1308600" y="3035475"/>
            <a:ext cx="6903900" cy="130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SzPts val="2400"/>
              <a:buNone/>
            </a:pPr>
            <a:r>
              <a:rPr lang="en-GB" sz="2000">
                <a:solidFill>
                  <a:schemeClr val="dk1"/>
                </a:solidFill>
                <a:latin typeface="Times New Roman"/>
                <a:ea typeface="Times New Roman"/>
                <a:cs typeface="Times New Roman"/>
                <a:sym typeface="Times New Roman"/>
              </a:rPr>
              <a:t>Yuktha Priya Masupalli</a:t>
            </a:r>
            <a:endParaRPr sz="2000">
              <a:solidFill>
                <a:schemeClr val="dk1"/>
              </a:solidFill>
              <a:latin typeface="Times New Roman"/>
              <a:ea typeface="Times New Roman"/>
              <a:cs typeface="Times New Roman"/>
              <a:sym typeface="Times New Roman"/>
            </a:endParaRPr>
          </a:p>
          <a:p>
            <a:pPr indent="0" lvl="0" marL="0" rtl="0" algn="r">
              <a:spcBef>
                <a:spcPts val="0"/>
              </a:spcBef>
              <a:spcAft>
                <a:spcPts val="0"/>
              </a:spcAft>
              <a:buSzPts val="2400"/>
              <a:buNone/>
            </a:pPr>
            <a:r>
              <a:rPr lang="en-GB" sz="2000">
                <a:solidFill>
                  <a:schemeClr val="dk1"/>
                </a:solidFill>
                <a:latin typeface="Times New Roman"/>
                <a:ea typeface="Times New Roman"/>
                <a:cs typeface="Times New Roman"/>
                <a:sym typeface="Times New Roman"/>
              </a:rPr>
              <a:t>                                  </a:t>
            </a:r>
            <a:r>
              <a:rPr lang="en-GB" sz="1800">
                <a:solidFill>
                  <a:schemeClr val="dk1"/>
                </a:solidFill>
                <a:latin typeface="Times New Roman"/>
                <a:ea typeface="Times New Roman"/>
                <a:cs typeface="Times New Roman"/>
                <a:sym typeface="Times New Roman"/>
              </a:rPr>
              <a:t>  </a:t>
            </a:r>
            <a:r>
              <a:rPr lang="en-GB" sz="24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686563" y="1559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Times New Roman"/>
                <a:ea typeface="Times New Roman"/>
                <a:cs typeface="Times New Roman"/>
                <a:sym typeface="Times New Roman"/>
              </a:rPr>
              <a:t>Findings and Results - Difficulty Level (Easy)</a:t>
            </a:r>
            <a:endParaRPr b="1" sz="2600">
              <a:latin typeface="Times New Roman"/>
              <a:ea typeface="Times New Roman"/>
              <a:cs typeface="Times New Roman"/>
              <a:sym typeface="Times New Roman"/>
            </a:endParaRPr>
          </a:p>
        </p:txBody>
      </p:sp>
      <p:sp>
        <p:nvSpPr>
          <p:cNvPr id="142" name="Google Shape;142;p22"/>
          <p:cNvSpPr txBox="1"/>
          <p:nvPr>
            <p:ph idx="1" type="body"/>
          </p:nvPr>
        </p:nvSpPr>
        <p:spPr>
          <a:xfrm>
            <a:off x="686563" y="23072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2"/>
          <p:cNvPicPr preferRelativeResize="0"/>
          <p:nvPr/>
        </p:nvPicPr>
        <p:blipFill rotWithShape="1">
          <a:blip r:embed="rId3">
            <a:alphaModFix/>
          </a:blip>
          <a:srcRect b="0" l="0" r="0" t="5722"/>
          <a:stretch/>
        </p:blipFill>
        <p:spPr>
          <a:xfrm>
            <a:off x="180225" y="881750"/>
            <a:ext cx="2468400" cy="3771899"/>
          </a:xfrm>
          <a:prstGeom prst="rect">
            <a:avLst/>
          </a:prstGeom>
          <a:noFill/>
          <a:ln>
            <a:noFill/>
          </a:ln>
        </p:spPr>
      </p:pic>
      <p:pic>
        <p:nvPicPr>
          <p:cNvPr id="144" name="Google Shape;144;p22"/>
          <p:cNvPicPr preferRelativeResize="0"/>
          <p:nvPr/>
        </p:nvPicPr>
        <p:blipFill rotWithShape="1">
          <a:blip r:embed="rId4">
            <a:alphaModFix/>
          </a:blip>
          <a:srcRect b="0" l="0" r="0" t="-6168"/>
          <a:stretch/>
        </p:blipFill>
        <p:spPr>
          <a:xfrm>
            <a:off x="2742025" y="822525"/>
            <a:ext cx="2900550" cy="4181025"/>
          </a:xfrm>
          <a:prstGeom prst="rect">
            <a:avLst/>
          </a:prstGeom>
          <a:noFill/>
          <a:ln>
            <a:noFill/>
          </a:ln>
        </p:spPr>
      </p:pic>
      <p:pic>
        <p:nvPicPr>
          <p:cNvPr id="145" name="Google Shape;145;p22"/>
          <p:cNvPicPr preferRelativeResize="0"/>
          <p:nvPr/>
        </p:nvPicPr>
        <p:blipFill rotWithShape="1">
          <a:blip r:embed="rId5">
            <a:alphaModFix/>
          </a:blip>
          <a:srcRect b="0" l="0" r="0" t="5695"/>
          <a:stretch/>
        </p:blipFill>
        <p:spPr>
          <a:xfrm>
            <a:off x="5735975" y="1032525"/>
            <a:ext cx="3024576" cy="385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600">
                <a:latin typeface="Times New Roman"/>
                <a:ea typeface="Times New Roman"/>
                <a:cs typeface="Times New Roman"/>
                <a:sym typeface="Times New Roman"/>
              </a:rPr>
              <a:t>Results Comparisons  </a:t>
            </a:r>
            <a:endParaRPr sz="2600">
              <a:latin typeface="Times New Roman"/>
              <a:ea typeface="Times New Roman"/>
              <a:cs typeface="Times New Roman"/>
              <a:sym typeface="Times New Roman"/>
            </a:endParaRPr>
          </a:p>
        </p:txBody>
      </p:sp>
      <p:sp>
        <p:nvSpPr>
          <p:cNvPr id="151" name="Google Shape;151;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3"/>
          <p:cNvPicPr preferRelativeResize="0"/>
          <p:nvPr/>
        </p:nvPicPr>
        <p:blipFill>
          <a:blip r:embed="rId3">
            <a:alphaModFix/>
          </a:blip>
          <a:stretch>
            <a:fillRect/>
          </a:stretch>
        </p:blipFill>
        <p:spPr>
          <a:xfrm>
            <a:off x="0" y="1150537"/>
            <a:ext cx="3217625" cy="3757475"/>
          </a:xfrm>
          <a:prstGeom prst="rect">
            <a:avLst/>
          </a:prstGeom>
          <a:noFill/>
          <a:ln>
            <a:noFill/>
          </a:ln>
        </p:spPr>
      </p:pic>
      <p:pic>
        <p:nvPicPr>
          <p:cNvPr id="153" name="Google Shape;153;p23"/>
          <p:cNvPicPr preferRelativeResize="0"/>
          <p:nvPr/>
        </p:nvPicPr>
        <p:blipFill>
          <a:blip r:embed="rId4">
            <a:alphaModFix/>
          </a:blip>
          <a:stretch>
            <a:fillRect/>
          </a:stretch>
        </p:blipFill>
        <p:spPr>
          <a:xfrm>
            <a:off x="3072100" y="1150525"/>
            <a:ext cx="3083650" cy="3757499"/>
          </a:xfrm>
          <a:prstGeom prst="rect">
            <a:avLst/>
          </a:prstGeom>
          <a:noFill/>
          <a:ln>
            <a:noFill/>
          </a:ln>
        </p:spPr>
      </p:pic>
      <p:pic>
        <p:nvPicPr>
          <p:cNvPr id="154" name="Google Shape;154;p23"/>
          <p:cNvPicPr preferRelativeResize="0"/>
          <p:nvPr/>
        </p:nvPicPr>
        <p:blipFill>
          <a:blip r:embed="rId5">
            <a:alphaModFix/>
          </a:blip>
          <a:stretch>
            <a:fillRect/>
          </a:stretch>
        </p:blipFill>
        <p:spPr>
          <a:xfrm>
            <a:off x="6081225" y="1150525"/>
            <a:ext cx="3009126" cy="37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7650" y="625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600">
                <a:latin typeface="Times New Roman"/>
                <a:ea typeface="Times New Roman"/>
                <a:cs typeface="Times New Roman"/>
                <a:sym typeface="Times New Roman"/>
              </a:rPr>
              <a:t>Prompts Used - Medium</a:t>
            </a:r>
            <a:endParaRPr sz="2600">
              <a:latin typeface="Times New Roman"/>
              <a:ea typeface="Times New Roman"/>
              <a:cs typeface="Times New Roman"/>
              <a:sym typeface="Times New Roman"/>
            </a:endParaRPr>
          </a:p>
        </p:txBody>
      </p:sp>
      <p:sp>
        <p:nvSpPr>
          <p:cNvPr id="160" name="Google Shape;160;p24"/>
          <p:cNvSpPr txBox="1"/>
          <p:nvPr>
            <p:ph idx="1" type="body"/>
          </p:nvPr>
        </p:nvSpPr>
        <p:spPr>
          <a:xfrm>
            <a:off x="727650" y="1491050"/>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SzPct val="63593"/>
              <a:buNone/>
            </a:pPr>
            <a:r>
              <a:rPr lang="en-GB" sz="1600">
                <a:solidFill>
                  <a:srgbClr val="000000"/>
                </a:solidFill>
                <a:latin typeface="Times New Roman"/>
                <a:ea typeface="Times New Roman"/>
                <a:cs typeface="Times New Roman"/>
                <a:sym typeface="Times New Roman"/>
              </a:rPr>
              <a:t>For Google Gemini, Llama, and Mistral: Based on the following problem description: </a:t>
            </a:r>
            <a:br>
              <a:rPr lang="en-GB" sz="1600">
                <a:solidFill>
                  <a:srgbClr val="000000"/>
                </a:solidFill>
                <a:latin typeface="Times New Roman"/>
                <a:ea typeface="Times New Roman"/>
                <a:cs typeface="Times New Roman"/>
                <a:sym typeface="Times New Roman"/>
              </a:rPr>
            </a:br>
            <a:br>
              <a:rPr lang="en-GB" sz="1600">
                <a:solidFill>
                  <a:srgbClr val="000000"/>
                </a:solidFill>
                <a:latin typeface="Times New Roman"/>
                <a:ea typeface="Times New Roman"/>
                <a:cs typeface="Times New Roman"/>
                <a:sym typeface="Times New Roman"/>
              </a:rPr>
            </a:br>
            <a:r>
              <a:rPr lang="en-GB" sz="1600">
                <a:solidFill>
                  <a:srgbClr val="000000"/>
                </a:solidFill>
                <a:latin typeface="Times New Roman"/>
                <a:ea typeface="Times New Roman"/>
                <a:cs typeface="Times New Roman"/>
                <a:sym typeface="Times New Roman"/>
              </a:rPr>
              <a:t>"Given an array of integers `nums` containing `n + 1` integers where each integer is in the range `[1, n]` inclusive. There is only one repeated number in `nums`, return this repeated number. You must solve the problem without modifying the array `nums` and uses only constant extra space." Write a Python function to find the duplicate number in the given `nums` array. Explain how the binary search algorithm can be utilized to solve this problem efficiently under the given constraints (no modification of `nums`, constant extra space). Provide the Python code for your `findDuplicate` function and briefly discuss its time and space complexity.</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678350" y="6846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2500">
                <a:latin typeface="Times New Roman"/>
                <a:ea typeface="Times New Roman"/>
                <a:cs typeface="Times New Roman"/>
                <a:sym typeface="Times New Roman"/>
              </a:rPr>
              <a:t>Findings and Results - Difficulty Level (Medium)</a:t>
            </a:r>
            <a:endParaRPr sz="2500">
              <a:latin typeface="Times New Roman"/>
              <a:ea typeface="Times New Roman"/>
              <a:cs typeface="Times New Roman"/>
              <a:sym typeface="Times New Roman"/>
            </a:endParaRPr>
          </a:p>
        </p:txBody>
      </p:sp>
      <p:sp>
        <p:nvSpPr>
          <p:cNvPr id="166" name="Google Shape;166;p25"/>
          <p:cNvSpPr txBox="1"/>
          <p:nvPr>
            <p:ph idx="1" type="body"/>
          </p:nvPr>
        </p:nvSpPr>
        <p:spPr>
          <a:xfrm>
            <a:off x="769325" y="2298600"/>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1200"/>
              </a:spcAft>
              <a:buNone/>
            </a:pPr>
            <a:r>
              <a:t/>
            </a:r>
            <a:endParaRPr/>
          </a:p>
        </p:txBody>
      </p:sp>
      <p:pic>
        <p:nvPicPr>
          <p:cNvPr id="167" name="Google Shape;167;p25"/>
          <p:cNvPicPr preferRelativeResize="0"/>
          <p:nvPr/>
        </p:nvPicPr>
        <p:blipFill>
          <a:blip r:embed="rId3">
            <a:alphaModFix/>
          </a:blip>
          <a:stretch>
            <a:fillRect/>
          </a:stretch>
        </p:blipFill>
        <p:spPr>
          <a:xfrm>
            <a:off x="602275" y="1709550"/>
            <a:ext cx="2504949" cy="3433950"/>
          </a:xfrm>
          <a:prstGeom prst="rect">
            <a:avLst/>
          </a:prstGeom>
          <a:noFill/>
          <a:ln>
            <a:noFill/>
          </a:ln>
        </p:spPr>
      </p:pic>
      <p:pic>
        <p:nvPicPr>
          <p:cNvPr id="168" name="Google Shape;168;p25"/>
          <p:cNvPicPr preferRelativeResize="0"/>
          <p:nvPr/>
        </p:nvPicPr>
        <p:blipFill>
          <a:blip r:embed="rId4">
            <a:alphaModFix/>
          </a:blip>
          <a:stretch>
            <a:fillRect/>
          </a:stretch>
        </p:blipFill>
        <p:spPr>
          <a:xfrm>
            <a:off x="3122076" y="1709550"/>
            <a:ext cx="2504949" cy="3433950"/>
          </a:xfrm>
          <a:prstGeom prst="rect">
            <a:avLst/>
          </a:prstGeom>
          <a:noFill/>
          <a:ln>
            <a:noFill/>
          </a:ln>
        </p:spPr>
      </p:pic>
      <p:pic>
        <p:nvPicPr>
          <p:cNvPr id="169" name="Google Shape;169;p25"/>
          <p:cNvPicPr preferRelativeResize="0"/>
          <p:nvPr/>
        </p:nvPicPr>
        <p:blipFill>
          <a:blip r:embed="rId5">
            <a:alphaModFix/>
          </a:blip>
          <a:stretch>
            <a:fillRect/>
          </a:stretch>
        </p:blipFill>
        <p:spPr>
          <a:xfrm>
            <a:off x="5641875" y="1709550"/>
            <a:ext cx="2899850" cy="3433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588700" y="687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600">
                <a:latin typeface="Times New Roman"/>
                <a:ea typeface="Times New Roman"/>
                <a:cs typeface="Times New Roman"/>
                <a:sym typeface="Times New Roman"/>
              </a:rPr>
              <a:t>Output Comparison</a:t>
            </a:r>
            <a:endParaRPr sz="2600">
              <a:latin typeface="Times New Roman"/>
              <a:ea typeface="Times New Roman"/>
              <a:cs typeface="Times New Roman"/>
              <a:sym typeface="Times New Roman"/>
            </a:endParaRPr>
          </a:p>
        </p:txBody>
      </p:sp>
      <p:sp>
        <p:nvSpPr>
          <p:cNvPr id="175" name="Google Shape;175;p26"/>
          <p:cNvSpPr txBox="1"/>
          <p:nvPr>
            <p:ph idx="1" type="body"/>
          </p:nvPr>
        </p:nvSpPr>
        <p:spPr>
          <a:xfrm>
            <a:off x="898425" y="30368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26"/>
          <p:cNvPicPr preferRelativeResize="0"/>
          <p:nvPr/>
        </p:nvPicPr>
        <p:blipFill>
          <a:blip r:embed="rId3">
            <a:alphaModFix/>
          </a:blip>
          <a:stretch>
            <a:fillRect/>
          </a:stretch>
        </p:blipFill>
        <p:spPr>
          <a:xfrm>
            <a:off x="556875" y="1560550"/>
            <a:ext cx="2563350" cy="3934450"/>
          </a:xfrm>
          <a:prstGeom prst="rect">
            <a:avLst/>
          </a:prstGeom>
          <a:noFill/>
          <a:ln>
            <a:noFill/>
          </a:ln>
        </p:spPr>
      </p:pic>
      <p:pic>
        <p:nvPicPr>
          <p:cNvPr id="177" name="Google Shape;177;p26"/>
          <p:cNvPicPr preferRelativeResize="0"/>
          <p:nvPr/>
        </p:nvPicPr>
        <p:blipFill>
          <a:blip r:embed="rId4">
            <a:alphaModFix/>
          </a:blip>
          <a:stretch>
            <a:fillRect/>
          </a:stretch>
        </p:blipFill>
        <p:spPr>
          <a:xfrm>
            <a:off x="3120225" y="1560550"/>
            <a:ext cx="5377000" cy="3934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671650" y="618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600">
                <a:latin typeface="Times New Roman"/>
                <a:ea typeface="Times New Roman"/>
                <a:cs typeface="Times New Roman"/>
                <a:sym typeface="Times New Roman"/>
              </a:rPr>
              <a:t>Output Comparison</a:t>
            </a:r>
            <a:endParaRPr sz="2600">
              <a:latin typeface="Times New Roman"/>
              <a:ea typeface="Times New Roman"/>
              <a:cs typeface="Times New Roman"/>
              <a:sym typeface="Times New Roman"/>
            </a:endParaRPr>
          </a:p>
        </p:txBody>
      </p:sp>
      <p:pic>
        <p:nvPicPr>
          <p:cNvPr id="183" name="Google Shape;183;p27"/>
          <p:cNvPicPr preferRelativeResize="0"/>
          <p:nvPr/>
        </p:nvPicPr>
        <p:blipFill>
          <a:blip r:embed="rId3">
            <a:alphaModFix/>
          </a:blip>
          <a:stretch>
            <a:fillRect/>
          </a:stretch>
        </p:blipFill>
        <p:spPr>
          <a:xfrm>
            <a:off x="506875" y="1455600"/>
            <a:ext cx="8368202" cy="1819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727650" y="6468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sz="2600">
                <a:latin typeface="Times New Roman"/>
                <a:ea typeface="Times New Roman"/>
                <a:cs typeface="Times New Roman"/>
                <a:sym typeface="Times New Roman"/>
              </a:rPr>
              <a:t>Metrics used for comparison:</a:t>
            </a:r>
            <a:endParaRPr sz="2600">
              <a:latin typeface="Times New Roman"/>
              <a:ea typeface="Times New Roman"/>
              <a:cs typeface="Times New Roman"/>
              <a:sym typeface="Times New Roman"/>
            </a:endParaRPr>
          </a:p>
        </p:txBody>
      </p:sp>
      <p:sp>
        <p:nvSpPr>
          <p:cNvPr id="189" name="Google Shape;189;p28"/>
          <p:cNvSpPr txBox="1"/>
          <p:nvPr>
            <p:ph idx="1" type="body"/>
          </p:nvPr>
        </p:nvSpPr>
        <p:spPr>
          <a:xfrm>
            <a:off x="506850" y="10926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120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Execution Time (ET): Time taken to execute the code.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Max Memory Usage (MU): Maximum memory used during execution.</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Average Memory Usage: Average memory used.</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Normalized Execution Time (NET): Execution time relative to a baseline.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Normalized Max Memory Usage (NMU): Max memory usage relative to a baseline. </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Total Memory Usage (TMU): Total memory used.</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Normalized Total Memory Usage (NTMU): Total memory usage, normalized.</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29"/>
          <p:cNvSpPr txBox="1"/>
          <p:nvPr>
            <p:ph type="title"/>
          </p:nvPr>
        </p:nvSpPr>
        <p:spPr>
          <a:xfrm>
            <a:off x="657800" y="695825"/>
            <a:ext cx="8278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400">
                <a:solidFill>
                  <a:srgbClr val="000000"/>
                </a:solidFill>
                <a:latin typeface="Times New Roman"/>
                <a:ea typeface="Times New Roman"/>
                <a:cs typeface="Times New Roman"/>
                <a:sym typeface="Times New Roman"/>
              </a:rPr>
              <a:t>LLM-generated Code Inefficiencies:</a:t>
            </a:r>
            <a:endParaRPr sz="2400">
              <a:solidFill>
                <a:srgbClr val="000000"/>
              </a:solidFill>
              <a:latin typeface="Times New Roman"/>
              <a:ea typeface="Times New Roman"/>
              <a:cs typeface="Times New Roman"/>
              <a:sym typeface="Times New Roman"/>
            </a:endParaRPr>
          </a:p>
        </p:txBody>
      </p:sp>
      <p:pic>
        <p:nvPicPr>
          <p:cNvPr id="195" name="Google Shape;195;p29" title="taxonomy.png"/>
          <p:cNvPicPr preferRelativeResize="0"/>
          <p:nvPr/>
        </p:nvPicPr>
        <p:blipFill>
          <a:blip r:embed="rId3">
            <a:alphaModFix/>
          </a:blip>
          <a:stretch>
            <a:fillRect/>
          </a:stretch>
        </p:blipFill>
        <p:spPr>
          <a:xfrm>
            <a:off x="345625" y="1474850"/>
            <a:ext cx="8452750" cy="2967250"/>
          </a:xfrm>
          <a:prstGeom prst="rect">
            <a:avLst/>
          </a:prstGeom>
          <a:noFill/>
          <a:ln>
            <a:noFill/>
          </a:ln>
        </p:spPr>
      </p:pic>
      <p:graphicFrame>
        <p:nvGraphicFramePr>
          <p:cNvPr id="196" name="Google Shape;196;p29"/>
          <p:cNvGraphicFramePr/>
          <p:nvPr/>
        </p:nvGraphicFramePr>
        <p:xfrm>
          <a:off x="423650" y="4308775"/>
          <a:ext cx="3000000" cy="3000000"/>
        </p:xfrm>
        <a:graphic>
          <a:graphicData uri="http://schemas.openxmlformats.org/drawingml/2006/table">
            <a:tbl>
              <a:tblPr>
                <a:solidFill>
                  <a:srgbClr val="FFFFFF"/>
                </a:solidFill>
                <a:tableStyleId>{8C74ED0A-5CFD-4487-9D4B-551504977449}</a:tableStyleId>
              </a:tblPr>
              <a:tblGrid>
                <a:gridCol w="2495550"/>
              </a:tblGrid>
              <a:tr h="266700">
                <a:tc>
                  <a:txBody>
                    <a:bodyPr/>
                    <a:lstStyle/>
                    <a:p>
                      <a:pPr indent="0" lvl="0" marL="0" rtl="0" algn="l">
                        <a:lnSpc>
                          <a:spcPct val="115000"/>
                        </a:lnSpc>
                        <a:spcBef>
                          <a:spcPts val="0"/>
                        </a:spcBef>
                        <a:spcAft>
                          <a:spcPts val="0"/>
                        </a:spcAft>
                        <a:buNone/>
                      </a:pPr>
                      <a:r>
                        <a:t/>
                      </a:r>
                      <a:endParaRPr>
                        <a:uFill>
                          <a:noFill/>
                        </a:uFill>
                        <a:hlinkClick r:id="rId4"/>
                      </a:endParaRPr>
                    </a:p>
                    <a:p>
                      <a:pPr indent="0" lvl="0" marL="0" rtl="0" algn="l">
                        <a:lnSpc>
                          <a:spcPct val="115000"/>
                        </a:lnSpc>
                        <a:spcBef>
                          <a:spcPts val="0"/>
                        </a:spcBef>
                        <a:spcAft>
                          <a:spcPts val="0"/>
                        </a:spcAft>
                        <a:buNone/>
                      </a:pPr>
                      <a:r>
                        <a:rPr lang="en-GB" sz="850" u="sng">
                          <a:solidFill>
                            <a:schemeClr val="hlink"/>
                          </a:solidFill>
                          <a:highlight>
                            <a:srgbClr val="FFFFFF"/>
                          </a:highlight>
                          <a:hlinkClick r:id="rId5"/>
                        </a:rPr>
                        <a:t>https://doi.org/10.48550/arXiv.2503.06327</a:t>
                      </a:r>
                      <a:endParaRPr sz="850" u="sng">
                        <a:solidFill>
                          <a:schemeClr val="hlink"/>
                        </a:solidFill>
                        <a:highlight>
                          <a:srgbClr val="FFFFFF"/>
                        </a:highlight>
                      </a:endParaRPr>
                    </a:p>
                  </a:txBody>
                  <a:tcPr marT="91425" marB="91425" marR="619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520225" y="611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400">
                <a:latin typeface="Times New Roman"/>
                <a:ea typeface="Times New Roman"/>
                <a:cs typeface="Times New Roman"/>
                <a:sym typeface="Times New Roman"/>
              </a:rPr>
              <a:t>Prompt Used: Level Hard</a:t>
            </a:r>
            <a:endParaRPr sz="2400">
              <a:latin typeface="Times New Roman"/>
              <a:ea typeface="Times New Roman"/>
              <a:cs typeface="Times New Roman"/>
              <a:sym typeface="Times New Roman"/>
            </a:endParaRPr>
          </a:p>
        </p:txBody>
      </p:sp>
      <p:sp>
        <p:nvSpPr>
          <p:cNvPr id="202" name="Google Shape;202;p30"/>
          <p:cNvSpPr txBox="1"/>
          <p:nvPr>
            <p:ph idx="1" type="body"/>
          </p:nvPr>
        </p:nvSpPr>
        <p:spPr>
          <a:xfrm>
            <a:off x="562200" y="1308650"/>
            <a:ext cx="8019600" cy="330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000000"/>
                </a:solidFill>
                <a:latin typeface="Times New Roman"/>
                <a:ea typeface="Times New Roman"/>
                <a:cs typeface="Times New Roman"/>
                <a:sym typeface="Times New Roman"/>
              </a:rPr>
              <a:t>For Google Gemini, Llama, and Mistral: </a:t>
            </a:r>
            <a:endParaRPr sz="16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GB" sz="1600">
                <a:solidFill>
                  <a:srgbClr val="000000"/>
                </a:solidFill>
                <a:latin typeface="Times New Roman"/>
                <a:ea typeface="Times New Roman"/>
                <a:cs typeface="Times New Roman"/>
                <a:sym typeface="Times New Roman"/>
              </a:rPr>
              <a:t>Given the problem description for Split Array Largest Sum: "Given an integer array nums and an integer k, split nums into k non-empty subarrays such that the largest sum of any subarray is minimized. Return the minimized largest sum of the split."</a:t>
            </a:r>
            <a:endParaRPr sz="16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GB" sz="1600">
                <a:solidFill>
                  <a:srgbClr val="000000"/>
                </a:solidFill>
                <a:latin typeface="Times New Roman"/>
                <a:ea typeface="Times New Roman"/>
                <a:cs typeface="Times New Roman"/>
                <a:sym typeface="Times New Roman"/>
              </a:rPr>
              <a:t>Write a Python function to solve this problem. Consider using efficient algorithms like binary search. Explain your approach and provide the code.”</a:t>
            </a:r>
            <a:endParaRPr sz="16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87900" y="41575"/>
            <a:ext cx="8368200" cy="54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latin typeface="Times New Roman"/>
                <a:ea typeface="Times New Roman"/>
                <a:cs typeface="Times New Roman"/>
                <a:sym typeface="Times New Roman"/>
              </a:rPr>
              <a:t>Generated Code Comparison</a:t>
            </a:r>
            <a:endParaRPr sz="2100">
              <a:latin typeface="Times New Roman"/>
              <a:ea typeface="Times New Roman"/>
              <a:cs typeface="Times New Roman"/>
              <a:sym typeface="Times New Roman"/>
            </a:endParaRPr>
          </a:p>
        </p:txBody>
      </p:sp>
      <p:sp>
        <p:nvSpPr>
          <p:cNvPr id="208" name="Google Shape;208;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1" title="Screenshot 2025-04-22 at 9.32.29 AM.png"/>
          <p:cNvPicPr preferRelativeResize="0"/>
          <p:nvPr/>
        </p:nvPicPr>
        <p:blipFill rotWithShape="1">
          <a:blip r:embed="rId3">
            <a:alphaModFix/>
          </a:blip>
          <a:srcRect b="0" l="4000" r="46372" t="11971"/>
          <a:stretch/>
        </p:blipFill>
        <p:spPr>
          <a:xfrm>
            <a:off x="2477275" y="583975"/>
            <a:ext cx="2666225" cy="4559526"/>
          </a:xfrm>
          <a:prstGeom prst="rect">
            <a:avLst/>
          </a:prstGeom>
          <a:noFill/>
          <a:ln>
            <a:noFill/>
          </a:ln>
        </p:spPr>
      </p:pic>
      <p:pic>
        <p:nvPicPr>
          <p:cNvPr id="210" name="Google Shape;210;p31" title="Screenshot 2025-04-22 at 9.35.41 AM.png"/>
          <p:cNvPicPr preferRelativeResize="0"/>
          <p:nvPr/>
        </p:nvPicPr>
        <p:blipFill rotWithShape="1">
          <a:blip r:embed="rId4">
            <a:alphaModFix/>
          </a:blip>
          <a:srcRect b="0" l="3713" r="64406" t="11979"/>
          <a:stretch/>
        </p:blipFill>
        <p:spPr>
          <a:xfrm>
            <a:off x="5143500" y="583975"/>
            <a:ext cx="2204349" cy="4559526"/>
          </a:xfrm>
          <a:prstGeom prst="rect">
            <a:avLst/>
          </a:prstGeom>
          <a:noFill/>
          <a:ln>
            <a:noFill/>
          </a:ln>
        </p:spPr>
      </p:pic>
      <p:pic>
        <p:nvPicPr>
          <p:cNvPr id="211" name="Google Shape;211;p31" title="Screenshot 2025-04-22 at 9.40.37 AM.png"/>
          <p:cNvPicPr preferRelativeResize="0"/>
          <p:nvPr/>
        </p:nvPicPr>
        <p:blipFill rotWithShape="1">
          <a:blip r:embed="rId5">
            <a:alphaModFix/>
          </a:blip>
          <a:srcRect b="0" l="3712" r="63633" t="11971"/>
          <a:stretch/>
        </p:blipFill>
        <p:spPr>
          <a:xfrm>
            <a:off x="83950" y="583975"/>
            <a:ext cx="2393324" cy="4559526"/>
          </a:xfrm>
          <a:prstGeom prst="rect">
            <a:avLst/>
          </a:prstGeom>
          <a:noFill/>
          <a:ln>
            <a:noFill/>
          </a:ln>
        </p:spPr>
      </p:pic>
      <p:pic>
        <p:nvPicPr>
          <p:cNvPr id="212" name="Google Shape;212;p31" title="Screenshot 2025-04-22 at 9.45.13 AM.png"/>
          <p:cNvPicPr preferRelativeResize="0"/>
          <p:nvPr/>
        </p:nvPicPr>
        <p:blipFill rotWithShape="1">
          <a:blip r:embed="rId6">
            <a:alphaModFix/>
          </a:blip>
          <a:srcRect b="0" l="2011" r="64570" t="11971"/>
          <a:stretch/>
        </p:blipFill>
        <p:spPr>
          <a:xfrm>
            <a:off x="7347850" y="583975"/>
            <a:ext cx="1770476" cy="455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666450" y="695825"/>
            <a:ext cx="7688700" cy="53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400"/>
              </a:spcBef>
              <a:spcAft>
                <a:spcPts val="400"/>
              </a:spcAft>
              <a:buSzPts val="1100"/>
              <a:buNone/>
            </a:pPr>
            <a:r>
              <a:rPr b="1" lang="en-GB" sz="2630">
                <a:latin typeface="Times New Roman"/>
                <a:ea typeface="Times New Roman"/>
                <a:cs typeface="Times New Roman"/>
                <a:sym typeface="Times New Roman"/>
              </a:rPr>
              <a:t>Introduction</a:t>
            </a:r>
            <a:endParaRPr sz="2630">
              <a:latin typeface="Times New Roman"/>
              <a:ea typeface="Times New Roman"/>
              <a:cs typeface="Times New Roman"/>
              <a:sym typeface="Times New Roman"/>
            </a:endParaRPr>
          </a:p>
        </p:txBody>
      </p:sp>
      <p:sp>
        <p:nvSpPr>
          <p:cNvPr id="93" name="Google Shape;93;p14"/>
          <p:cNvSpPr txBox="1"/>
          <p:nvPr>
            <p:ph idx="1" type="body"/>
          </p:nvPr>
        </p:nvSpPr>
        <p:spPr>
          <a:xfrm>
            <a:off x="387900" y="1446675"/>
            <a:ext cx="8368200" cy="3186300"/>
          </a:xfrm>
          <a:prstGeom prst="rect">
            <a:avLst/>
          </a:prstGeom>
          <a:noFill/>
          <a:ln>
            <a:noFill/>
          </a:ln>
        </p:spPr>
        <p:txBody>
          <a:bodyPr anchorCtr="0" anchor="t" bIns="91425" lIns="91425" spcFirstLastPara="1" rIns="91425" wrap="square" tIns="91425">
            <a:noAutofit/>
          </a:bodyPr>
          <a:lstStyle/>
          <a:p>
            <a:pPr indent="-330200" lvl="0" marL="457200" rtl="0" algn="l">
              <a:spcBef>
                <a:spcPts val="1000"/>
              </a:spcBef>
              <a:spcAft>
                <a:spcPts val="0"/>
              </a:spcAft>
              <a:buClr>
                <a:srgbClr val="000000"/>
              </a:buClr>
              <a:buSzPts val="1600"/>
              <a:buFont typeface="Roboto"/>
              <a:buChar char="●"/>
            </a:pPr>
            <a:r>
              <a:rPr b="1" lang="en-GB" sz="1600">
                <a:solidFill>
                  <a:srgbClr val="000000"/>
                </a:solidFill>
                <a:latin typeface="Times New Roman"/>
                <a:ea typeface="Times New Roman"/>
                <a:cs typeface="Times New Roman"/>
                <a:sym typeface="Times New Roman"/>
              </a:rPr>
              <a:t>The Rise of AI in Code Generation</a:t>
            </a:r>
            <a:r>
              <a:rPr lang="en-GB" sz="1600">
                <a:solidFill>
                  <a:srgbClr val="000000"/>
                </a:solidFill>
                <a:latin typeface="Times New Roman"/>
                <a:ea typeface="Times New Roman"/>
                <a:cs typeface="Times New Roman"/>
                <a:sym typeface="Times New Roman"/>
              </a:rPr>
              <a:t>:</a:t>
            </a:r>
            <a:endParaRPr sz="1600">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AutoNum type="alphaLcPeriod"/>
            </a:pPr>
            <a:r>
              <a:rPr lang="en-GB" sz="1600">
                <a:solidFill>
                  <a:srgbClr val="000000"/>
                </a:solidFill>
                <a:latin typeface="Times New Roman"/>
                <a:ea typeface="Times New Roman"/>
                <a:cs typeface="Times New Roman"/>
                <a:sym typeface="Times New Roman"/>
              </a:rPr>
              <a:t>LLMs automate code creation → faster development, reduced effort.</a:t>
            </a:r>
            <a:endParaRPr sz="1600">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Roboto"/>
              <a:buAutoNum type="alphaLcPeriod"/>
            </a:pPr>
            <a:r>
              <a:rPr b="1" lang="en-GB" sz="1600">
                <a:solidFill>
                  <a:srgbClr val="000000"/>
                </a:solidFill>
                <a:latin typeface="Times New Roman"/>
                <a:ea typeface="Times New Roman"/>
                <a:cs typeface="Times New Roman"/>
                <a:sym typeface="Times New Roman"/>
              </a:rPr>
              <a:t>Critical Question</a:t>
            </a:r>
            <a:r>
              <a:rPr lang="en-GB" sz="1600">
                <a:solidFill>
                  <a:srgbClr val="000000"/>
                </a:solidFill>
                <a:latin typeface="Times New Roman"/>
                <a:ea typeface="Times New Roman"/>
                <a:cs typeface="Times New Roman"/>
                <a:sym typeface="Times New Roman"/>
              </a:rPr>
              <a:t>: How efficient/reliable is AI-generated code?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Roboto"/>
              <a:buChar char="●"/>
            </a:pPr>
            <a:r>
              <a:rPr b="1" lang="en-GB" sz="1600">
                <a:solidFill>
                  <a:srgbClr val="000000"/>
                </a:solidFill>
                <a:latin typeface="Times New Roman"/>
                <a:ea typeface="Times New Roman"/>
                <a:cs typeface="Times New Roman"/>
                <a:sym typeface="Times New Roman"/>
              </a:rPr>
              <a:t>Our Focus</a:t>
            </a:r>
            <a:r>
              <a:rPr lang="en-GB" sz="1600">
                <a:solidFill>
                  <a:srgbClr val="000000"/>
                </a:solidFill>
                <a:latin typeface="Times New Roman"/>
                <a:ea typeface="Times New Roman"/>
                <a:cs typeface="Times New Roman"/>
                <a:sym typeface="Times New Roman"/>
              </a:rPr>
              <a:t>:</a:t>
            </a:r>
            <a:endParaRPr sz="1600">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AutoNum type="alphaLcPeriod"/>
            </a:pPr>
            <a:r>
              <a:rPr lang="en-GB" sz="1600">
                <a:solidFill>
                  <a:srgbClr val="000000"/>
                </a:solidFill>
                <a:latin typeface="Times New Roman"/>
                <a:ea typeface="Times New Roman"/>
                <a:cs typeface="Times New Roman"/>
                <a:sym typeface="Times New Roman"/>
              </a:rPr>
              <a:t>Compare execution efficiency of binary search code from 3 LLMs (Gemini 2.0, Llama 4 Scout, Mistral Small 3.1) vs. human-optimized solutions.</a:t>
            </a:r>
            <a:endParaRPr sz="1600">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AutoNum type="alphaLcPeriod"/>
            </a:pPr>
            <a:r>
              <a:rPr lang="en-GB" sz="1600">
                <a:solidFill>
                  <a:srgbClr val="000000"/>
                </a:solidFill>
                <a:latin typeface="Times New Roman"/>
                <a:ea typeface="Times New Roman"/>
                <a:cs typeface="Times New Roman"/>
                <a:sym typeface="Times New Roman"/>
              </a:rPr>
              <a:t>Benchmark: EffiBench dataset (30 problems: 10 easy, 10 medium, 10 hard).</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526500" y="39502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400">
                <a:latin typeface="Times New Roman"/>
                <a:ea typeface="Times New Roman"/>
                <a:cs typeface="Times New Roman"/>
                <a:sym typeface="Times New Roman"/>
              </a:rPr>
              <a:t>Results Comparison</a:t>
            </a:r>
            <a:endParaRPr sz="2400">
              <a:latin typeface="Times New Roman"/>
              <a:ea typeface="Times New Roman"/>
              <a:cs typeface="Times New Roman"/>
              <a:sym typeface="Times New Roman"/>
            </a:endParaRPr>
          </a:p>
        </p:txBody>
      </p:sp>
      <p:pic>
        <p:nvPicPr>
          <p:cNvPr id="218" name="Google Shape;218;p32" title="Screenshot 2025-04-22 at 9.34.11 AM.png"/>
          <p:cNvPicPr preferRelativeResize="0"/>
          <p:nvPr/>
        </p:nvPicPr>
        <p:blipFill rotWithShape="1">
          <a:blip r:embed="rId3">
            <a:alphaModFix/>
          </a:blip>
          <a:srcRect b="37958" l="0" r="0" t="11564"/>
          <a:stretch/>
        </p:blipFill>
        <p:spPr>
          <a:xfrm>
            <a:off x="526500" y="2939150"/>
            <a:ext cx="8205102" cy="2141376"/>
          </a:xfrm>
          <a:prstGeom prst="rect">
            <a:avLst/>
          </a:prstGeom>
          <a:noFill/>
          <a:ln>
            <a:noFill/>
          </a:ln>
        </p:spPr>
      </p:pic>
      <p:pic>
        <p:nvPicPr>
          <p:cNvPr id="219" name="Google Shape;219;p32" title="Screenshot 2025-04-22 at 9.42.23 AM.png"/>
          <p:cNvPicPr preferRelativeResize="0"/>
          <p:nvPr/>
        </p:nvPicPr>
        <p:blipFill rotWithShape="1">
          <a:blip r:embed="rId4">
            <a:alphaModFix/>
          </a:blip>
          <a:srcRect b="43948" l="0" r="23330" t="12106"/>
          <a:stretch/>
        </p:blipFill>
        <p:spPr>
          <a:xfrm>
            <a:off x="514250" y="1016425"/>
            <a:ext cx="8229601" cy="1840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89700" y="353050"/>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400">
                <a:latin typeface="Times New Roman"/>
                <a:ea typeface="Times New Roman"/>
                <a:cs typeface="Times New Roman"/>
                <a:sym typeface="Times New Roman"/>
              </a:rPr>
              <a:t>Results Comparison</a:t>
            </a:r>
            <a:endParaRPr/>
          </a:p>
        </p:txBody>
      </p:sp>
      <p:sp>
        <p:nvSpPr>
          <p:cNvPr id="225" name="Google Shape;225;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3" title="Screenshot 2025-04-22 at 9.38.17 AM.png"/>
          <p:cNvPicPr preferRelativeResize="0"/>
          <p:nvPr/>
        </p:nvPicPr>
        <p:blipFill rotWithShape="1">
          <a:blip r:embed="rId3">
            <a:alphaModFix/>
          </a:blip>
          <a:srcRect b="5441" l="424" r="55386" t="12240"/>
          <a:stretch/>
        </p:blipFill>
        <p:spPr>
          <a:xfrm>
            <a:off x="450200" y="888750"/>
            <a:ext cx="3909524" cy="4254749"/>
          </a:xfrm>
          <a:prstGeom prst="rect">
            <a:avLst/>
          </a:prstGeom>
          <a:noFill/>
          <a:ln>
            <a:noFill/>
          </a:ln>
        </p:spPr>
      </p:pic>
      <p:pic>
        <p:nvPicPr>
          <p:cNvPr id="227" name="Google Shape;227;p33" title="Screenshot 2025-04-22 at 9.53.46 AM.png"/>
          <p:cNvPicPr preferRelativeResize="0"/>
          <p:nvPr/>
        </p:nvPicPr>
        <p:blipFill rotWithShape="1">
          <a:blip r:embed="rId4">
            <a:alphaModFix/>
          </a:blip>
          <a:srcRect b="0" l="2437" r="61336" t="12111"/>
          <a:stretch/>
        </p:blipFill>
        <p:spPr>
          <a:xfrm>
            <a:off x="4443700" y="888750"/>
            <a:ext cx="4312402" cy="4254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438063" y="440550"/>
            <a:ext cx="8368200" cy="686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2400">
                <a:latin typeface="Times New Roman"/>
                <a:ea typeface="Times New Roman"/>
                <a:cs typeface="Times New Roman"/>
                <a:sym typeface="Times New Roman"/>
              </a:rPr>
              <a:t>Code Issues Comparison</a:t>
            </a:r>
            <a:endParaRPr sz="2400">
              <a:latin typeface="Times New Roman"/>
              <a:ea typeface="Times New Roman"/>
              <a:cs typeface="Times New Roman"/>
              <a:sym typeface="Times New Roman"/>
            </a:endParaRPr>
          </a:p>
        </p:txBody>
      </p:sp>
      <p:pic>
        <p:nvPicPr>
          <p:cNvPr id="233" name="Google Shape;233;p34" title="Screenshot 2025-04-22 at 2.42.04 PM.png"/>
          <p:cNvPicPr preferRelativeResize="0"/>
          <p:nvPr/>
        </p:nvPicPr>
        <p:blipFill rotWithShape="1">
          <a:blip r:embed="rId3">
            <a:alphaModFix/>
          </a:blip>
          <a:srcRect b="18783" l="2550" r="37580" t="27068"/>
          <a:stretch/>
        </p:blipFill>
        <p:spPr>
          <a:xfrm>
            <a:off x="482875" y="1126650"/>
            <a:ext cx="7956675" cy="3876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94500" y="380950"/>
            <a:ext cx="8368200" cy="6861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en-GB" sz="2300">
                <a:latin typeface="Times New Roman"/>
                <a:ea typeface="Times New Roman"/>
                <a:cs typeface="Times New Roman"/>
                <a:sym typeface="Times New Roman"/>
              </a:rPr>
              <a:t>Findings and Results - Difficulty Level (Hard)</a:t>
            </a:r>
            <a:endParaRPr sz="2300">
              <a:latin typeface="Times New Roman"/>
              <a:ea typeface="Times New Roman"/>
              <a:cs typeface="Times New Roman"/>
              <a:sym typeface="Times New Roman"/>
            </a:endParaRPr>
          </a:p>
        </p:txBody>
      </p:sp>
      <p:pic>
        <p:nvPicPr>
          <p:cNvPr id="239" name="Google Shape;239;p35" title="Screenshot 2025-04-21 at 8.57.02 PM.png"/>
          <p:cNvPicPr preferRelativeResize="0"/>
          <p:nvPr/>
        </p:nvPicPr>
        <p:blipFill rotWithShape="1">
          <a:blip r:embed="rId3">
            <a:alphaModFix/>
          </a:blip>
          <a:srcRect b="22133" l="2670" r="19472" t="27264"/>
          <a:stretch/>
        </p:blipFill>
        <p:spPr>
          <a:xfrm>
            <a:off x="52500" y="962525"/>
            <a:ext cx="8995251" cy="4095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6" title="Screenshot 2025-04-21 at 9.00.25 PM.png"/>
          <p:cNvPicPr preferRelativeResize="0"/>
          <p:nvPr/>
        </p:nvPicPr>
        <p:blipFill rotWithShape="1">
          <a:blip r:embed="rId3">
            <a:alphaModFix/>
          </a:blip>
          <a:srcRect b="13878" l="6349" r="1220" t="24216"/>
          <a:stretch/>
        </p:blipFill>
        <p:spPr>
          <a:xfrm>
            <a:off x="796275" y="41975"/>
            <a:ext cx="7866450" cy="2701226"/>
          </a:xfrm>
          <a:prstGeom prst="rect">
            <a:avLst/>
          </a:prstGeom>
          <a:noFill/>
          <a:ln>
            <a:noFill/>
          </a:ln>
        </p:spPr>
      </p:pic>
      <p:pic>
        <p:nvPicPr>
          <p:cNvPr id="245" name="Google Shape;245;p36" title="Screenshot 2025-04-21 at 9.03.09 PM.png"/>
          <p:cNvPicPr preferRelativeResize="0"/>
          <p:nvPr/>
        </p:nvPicPr>
        <p:blipFill rotWithShape="1">
          <a:blip r:embed="rId4">
            <a:alphaModFix/>
          </a:blip>
          <a:srcRect b="2854" l="6854" r="2236" t="45989"/>
          <a:stretch/>
        </p:blipFill>
        <p:spPr>
          <a:xfrm>
            <a:off x="796275" y="2804375"/>
            <a:ext cx="7822700" cy="2242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87900" y="524550"/>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Times New Roman"/>
                <a:ea typeface="Times New Roman"/>
                <a:cs typeface="Times New Roman"/>
                <a:sym typeface="Times New Roman"/>
              </a:rPr>
              <a:t>Key Observations</a:t>
            </a:r>
            <a:endParaRPr sz="2600">
              <a:latin typeface="Times New Roman"/>
              <a:ea typeface="Times New Roman"/>
              <a:cs typeface="Times New Roman"/>
              <a:sym typeface="Times New Roman"/>
            </a:endParaRPr>
          </a:p>
        </p:txBody>
      </p:sp>
      <p:sp>
        <p:nvSpPr>
          <p:cNvPr id="251" name="Google Shape;251;p37"/>
          <p:cNvSpPr txBox="1"/>
          <p:nvPr>
            <p:ph idx="1" type="body"/>
          </p:nvPr>
        </p:nvSpPr>
        <p:spPr>
          <a:xfrm>
            <a:off x="575500" y="1210650"/>
            <a:ext cx="7688700" cy="2345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Mistral Small 3.1: Fastest execution time for hard-level binary search problems.</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Gemini 2.0 and Llama 4 Scout: Competitive performance, close to human-generated code.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Human-Optimized Code: Consistently outperforms LLMs in overall speed and memory usage.</a:t>
            </a:r>
            <a:endParaRPr sz="1600">
              <a:solidFill>
                <a:srgbClr val="000000"/>
              </a:solidFill>
              <a:latin typeface="Times New Roman"/>
              <a:ea typeface="Times New Roman"/>
              <a:cs typeface="Times New Roman"/>
              <a:sym typeface="Times New Roman"/>
            </a:endParaRPr>
          </a:p>
          <a:p>
            <a:pPr indent="0" lvl="0" marL="0" rtl="0" algn="l">
              <a:spcBef>
                <a:spcPts val="600"/>
              </a:spcBef>
              <a:spcAft>
                <a:spcPts val="1200"/>
              </a:spcAft>
              <a:buNone/>
            </a:pPr>
            <a:r>
              <a:t/>
            </a:r>
            <a:endParaRPr sz="1600">
              <a:latin typeface="Times New Roman"/>
              <a:ea typeface="Times New Roman"/>
              <a:cs typeface="Times New Roman"/>
              <a:sym typeface="Times New Roman"/>
            </a:endParaRPr>
          </a:p>
        </p:txBody>
      </p:sp>
      <p:pic>
        <p:nvPicPr>
          <p:cNvPr id="252" name="Google Shape;252;p37" title="Screenshot 2025-04-22 at 1.47.00 PM.png"/>
          <p:cNvPicPr preferRelativeResize="0"/>
          <p:nvPr/>
        </p:nvPicPr>
        <p:blipFill rotWithShape="1">
          <a:blip r:embed="rId3">
            <a:alphaModFix/>
          </a:blip>
          <a:srcRect b="31292" l="39003" r="27238" t="26122"/>
          <a:stretch/>
        </p:blipFill>
        <p:spPr>
          <a:xfrm>
            <a:off x="2905100" y="2484250"/>
            <a:ext cx="4506373" cy="24659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8" name="Google Shape;258;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38" title="Screenshot 2025-04-22 at 1.51.00 PM.png"/>
          <p:cNvPicPr preferRelativeResize="0"/>
          <p:nvPr/>
        </p:nvPicPr>
        <p:blipFill rotWithShape="1">
          <a:blip r:embed="rId3">
            <a:alphaModFix/>
          </a:blip>
          <a:srcRect b="8763" l="38981" r="2470" t="35488"/>
          <a:stretch/>
        </p:blipFill>
        <p:spPr>
          <a:xfrm>
            <a:off x="586275" y="595025"/>
            <a:ext cx="7796449" cy="43663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727650" y="550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5" name="Google Shape;265;p39"/>
          <p:cNvSpPr txBox="1"/>
          <p:nvPr>
            <p:ph idx="1" type="body"/>
          </p:nvPr>
        </p:nvSpPr>
        <p:spPr>
          <a:xfrm>
            <a:off x="727650" y="1441200"/>
            <a:ext cx="7688700" cy="330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6" name="Google Shape;266;p39"/>
          <p:cNvPicPr preferRelativeResize="0"/>
          <p:nvPr/>
        </p:nvPicPr>
        <p:blipFill>
          <a:blip r:embed="rId3">
            <a:alphaModFix/>
          </a:blip>
          <a:stretch>
            <a:fillRect/>
          </a:stretch>
        </p:blipFill>
        <p:spPr>
          <a:xfrm>
            <a:off x="316600" y="0"/>
            <a:ext cx="8329048"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680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600">
                <a:latin typeface="Times New Roman"/>
                <a:ea typeface="Times New Roman"/>
                <a:cs typeface="Times New Roman"/>
                <a:sym typeface="Times New Roman"/>
              </a:rPr>
              <a:t>Conclusion</a:t>
            </a:r>
            <a:endParaRPr sz="2600">
              <a:latin typeface="Times New Roman"/>
              <a:ea typeface="Times New Roman"/>
              <a:cs typeface="Times New Roman"/>
              <a:sym typeface="Times New Roman"/>
            </a:endParaRPr>
          </a:p>
        </p:txBody>
      </p:sp>
      <p:sp>
        <p:nvSpPr>
          <p:cNvPr id="272" name="Google Shape;272;p40"/>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For binary search problems, LLMs produce correct and efficient solutions, but humans enhance performance by optimizing for specific constraints and reducing redundant checks.</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LLMs trade-off tailored optimization for generalized approaches, often resulting in higher memory usage compared to human code.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The evolving role of AI highlights its ability to complement human expertise rather than replace it.</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291650" y="1656800"/>
            <a:ext cx="8368200" cy="686100"/>
          </a:xfrm>
          <a:prstGeom prst="rect">
            <a:avLst/>
          </a:prstGeom>
        </p:spPr>
        <p:txBody>
          <a:bodyPr anchorCtr="0" anchor="t" bIns="91425" lIns="91425" spcFirstLastPara="1" rIns="91425" wrap="square" tIns="91425">
            <a:noAutofit/>
          </a:bodyPr>
          <a:lstStyle/>
          <a:p>
            <a:pPr indent="0" lvl="0" marL="0" rtl="0" algn="ctr">
              <a:lnSpc>
                <a:spcPct val="115000"/>
              </a:lnSpc>
              <a:spcBef>
                <a:spcPts val="1400"/>
              </a:spcBef>
              <a:spcAft>
                <a:spcPts val="400"/>
              </a:spcAft>
              <a:buNone/>
            </a:pPr>
            <a:r>
              <a:rPr b="1" lang="en-GB" sz="3500">
                <a:latin typeface="Times New Roman"/>
                <a:ea typeface="Times New Roman"/>
                <a:cs typeface="Times New Roman"/>
                <a:sym typeface="Times New Roman"/>
              </a:rPr>
              <a:t>Questions ?</a:t>
            </a:r>
            <a:endParaRPr sz="3500">
              <a:latin typeface="Times New Roman"/>
              <a:ea typeface="Times New Roman"/>
              <a:cs typeface="Times New Roman"/>
              <a:sym typeface="Times New Roman"/>
            </a:endParaRPr>
          </a:p>
        </p:txBody>
      </p:sp>
      <p:sp>
        <p:nvSpPr>
          <p:cNvPr id="278" name="Google Shape;278;p41"/>
          <p:cNvSpPr txBox="1"/>
          <p:nvPr>
            <p:ph idx="1" type="body"/>
          </p:nvPr>
        </p:nvSpPr>
        <p:spPr>
          <a:xfrm>
            <a:off x="291650" y="697875"/>
            <a:ext cx="8368200" cy="3663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2520">
              <a:latin typeface="Times New Roman"/>
              <a:ea typeface="Times New Roman"/>
              <a:cs typeface="Times New Roman"/>
              <a:sym typeface="Times New Roman"/>
            </a:endParaRPr>
          </a:p>
          <a:p>
            <a:pPr indent="0" lvl="0" marL="457200" rtl="0" algn="l">
              <a:spcBef>
                <a:spcPts val="1200"/>
              </a:spcBef>
              <a:spcAft>
                <a:spcPts val="1200"/>
              </a:spcAft>
              <a:buNone/>
            </a:pPr>
            <a:r>
              <a:t/>
            </a:r>
            <a:endParaRPr sz="252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87900" y="3896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90"/>
              <a:buNone/>
            </a:pPr>
            <a:r>
              <a:rPr b="1" lang="en-GB" sz="2620">
                <a:latin typeface="Times New Roman"/>
                <a:ea typeface="Times New Roman"/>
                <a:cs typeface="Times New Roman"/>
                <a:sym typeface="Times New Roman"/>
              </a:rPr>
              <a:t>Background - Binary Search Algorithm</a:t>
            </a:r>
            <a:endParaRPr b="1" sz="2620">
              <a:latin typeface="Times New Roman"/>
              <a:ea typeface="Times New Roman"/>
              <a:cs typeface="Times New Roman"/>
              <a:sym typeface="Times New Roman"/>
            </a:endParaRPr>
          </a:p>
        </p:txBody>
      </p:sp>
      <p:sp>
        <p:nvSpPr>
          <p:cNvPr id="99" name="Google Shape;99;p15"/>
          <p:cNvSpPr txBox="1"/>
          <p:nvPr>
            <p:ph idx="1" type="body"/>
          </p:nvPr>
        </p:nvSpPr>
        <p:spPr>
          <a:xfrm>
            <a:off x="387900" y="1189450"/>
            <a:ext cx="7498800" cy="3078900"/>
          </a:xfrm>
          <a:prstGeom prst="rect">
            <a:avLst/>
          </a:prstGeom>
          <a:noFill/>
          <a:ln>
            <a:noFill/>
          </a:ln>
        </p:spPr>
        <p:txBody>
          <a:bodyPr anchorCtr="0" anchor="t" bIns="91425" lIns="91425" spcFirstLastPara="1" rIns="91425" wrap="square" tIns="91425">
            <a:noAutofit/>
          </a:bodyPr>
          <a:lstStyle/>
          <a:p>
            <a:pPr indent="-304800" lvl="0" marL="457200" rtl="0" algn="l">
              <a:spcBef>
                <a:spcPts val="120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The Binary Search algorithm stands as a cornerstone of efficient data retrieval in computer science. Its primary strength lies in its ability to quickly locate a target value within an </a:t>
            </a:r>
            <a:r>
              <a:rPr b="1" lang="en-GB" sz="1200">
                <a:solidFill>
                  <a:srgbClr val="000000"/>
                </a:solidFill>
                <a:latin typeface="Times New Roman"/>
                <a:ea typeface="Times New Roman"/>
                <a:cs typeface="Times New Roman"/>
                <a:sym typeface="Times New Roman"/>
              </a:rPr>
              <a:t>already sorted</a:t>
            </a:r>
            <a:r>
              <a:rPr lang="en-GB" sz="1200">
                <a:solidFill>
                  <a:srgbClr val="000000"/>
                </a:solidFill>
                <a:latin typeface="Times New Roman"/>
                <a:ea typeface="Times New Roman"/>
                <a:cs typeface="Times New Roman"/>
                <a:sym typeface="Times New Roman"/>
              </a:rPr>
              <a:t> collection of elements. This prerequisite of a sorted array is crucial for the algorithm's effectiveness. Unlike linear search, which examines each element sequentially, binary search leverages the sorted nature of the data to dramatically reduce the search space.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en-GB" sz="1200">
                <a:solidFill>
                  <a:srgbClr val="000000"/>
                </a:solidFill>
                <a:latin typeface="Times New Roman"/>
                <a:ea typeface="Times New Roman"/>
                <a:cs typeface="Times New Roman"/>
                <a:sym typeface="Times New Roman"/>
              </a:rPr>
              <a:t>Time Complexity:</a:t>
            </a:r>
            <a:r>
              <a:rPr lang="en-GB" sz="1200">
                <a:solidFill>
                  <a:srgbClr val="000000"/>
                </a:solidFill>
                <a:latin typeface="Times New Roman"/>
                <a:ea typeface="Times New Roman"/>
                <a:cs typeface="Times New Roman"/>
                <a:sym typeface="Times New Roman"/>
              </a:rPr>
              <a:t> Logarithmic, O(logn), making it very efficient for large datasets.</a:t>
            </a:r>
            <a:br>
              <a:rPr lang="en-GB" sz="1200">
                <a:solidFill>
                  <a:srgbClr val="000000"/>
                </a:solidFill>
                <a:latin typeface="Times New Roman"/>
                <a:ea typeface="Times New Roman"/>
                <a:cs typeface="Times New Roman"/>
                <a:sym typeface="Times New Roman"/>
              </a:rPr>
            </a:br>
            <a:r>
              <a:rPr lang="en-GB" sz="1200">
                <a:solidFill>
                  <a:srgbClr val="000000"/>
                </a:solidFill>
                <a:latin typeface="Times New Roman"/>
                <a:ea typeface="Times New Roman"/>
                <a:cs typeface="Times New Roman"/>
                <a:sym typeface="Times New Roman"/>
              </a:rPr>
              <a:t>In the worst-case scenario, the number of comparisons required to find an element (or determine its absence) grows logarithmically with the size of the array (n). This is expressed using Big O notation as </a:t>
            </a:r>
            <a:r>
              <a:rPr b="1" lang="en-GB" sz="1200">
                <a:solidFill>
                  <a:srgbClr val="000000"/>
                </a:solidFill>
                <a:latin typeface="Times New Roman"/>
                <a:ea typeface="Times New Roman"/>
                <a:cs typeface="Times New Roman"/>
                <a:sym typeface="Times New Roman"/>
              </a:rPr>
              <a:t>O(log n)</a:t>
            </a:r>
            <a:r>
              <a:rPr lang="en-GB" sz="1200">
                <a:solidFill>
                  <a:srgbClr val="000000"/>
                </a:solidFill>
                <a:latin typeface="Times New Roman"/>
                <a:ea typeface="Times New Roman"/>
                <a:cs typeface="Times New Roman"/>
                <a:sym typeface="Times New Roman"/>
              </a:rPr>
              <a:t>.</a:t>
            </a:r>
            <a:endParaRPr b="1" sz="1200">
              <a:solidFill>
                <a:srgbClr val="000000"/>
              </a:solidFill>
              <a:latin typeface="Times New Roman"/>
              <a:ea typeface="Times New Roman"/>
              <a:cs typeface="Times New Roman"/>
              <a:sym typeface="Times New Roman"/>
            </a:endParaRPr>
          </a:p>
        </p:txBody>
      </p:sp>
      <p:pic>
        <p:nvPicPr>
          <p:cNvPr id="100" name="Google Shape;100;p15" title="deepseek_mermaid_20250421_d72de4.png"/>
          <p:cNvPicPr preferRelativeResize="0"/>
          <p:nvPr/>
        </p:nvPicPr>
        <p:blipFill>
          <a:blip r:embed="rId3">
            <a:alphaModFix/>
          </a:blip>
          <a:stretch>
            <a:fillRect/>
          </a:stretch>
        </p:blipFill>
        <p:spPr>
          <a:xfrm>
            <a:off x="144288" y="3062900"/>
            <a:ext cx="8855424" cy="208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87900" y="543550"/>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Times New Roman"/>
                <a:ea typeface="Times New Roman"/>
                <a:cs typeface="Times New Roman"/>
                <a:sym typeface="Times New Roman"/>
              </a:rPr>
              <a:t>Background - Language Models for Code Generation</a:t>
            </a:r>
            <a:endParaRPr b="1">
              <a:latin typeface="Times New Roman"/>
              <a:ea typeface="Times New Roman"/>
              <a:cs typeface="Times New Roman"/>
              <a:sym typeface="Times New Roman"/>
            </a:endParaRPr>
          </a:p>
        </p:txBody>
      </p:sp>
      <p:sp>
        <p:nvSpPr>
          <p:cNvPr id="106" name="Google Shape;106;p16"/>
          <p:cNvSpPr txBox="1"/>
          <p:nvPr>
            <p:ph idx="1" type="body"/>
          </p:nvPr>
        </p:nvSpPr>
        <p:spPr>
          <a:xfrm>
            <a:off x="484600" y="927300"/>
            <a:ext cx="8339700" cy="3404400"/>
          </a:xfrm>
          <a:prstGeom prst="rect">
            <a:avLst/>
          </a:prstGeom>
        </p:spPr>
        <p:txBody>
          <a:bodyPr anchorCtr="0" anchor="t" bIns="91425" lIns="91425" spcFirstLastPara="1" rIns="91425" wrap="square" tIns="91425">
            <a:noAutofit/>
          </a:bodyPr>
          <a:lstStyle/>
          <a:p>
            <a:pPr indent="0" lvl="0" marL="0" rtl="0" algn="l">
              <a:lnSpc>
                <a:spcPct val="95000"/>
              </a:lnSpc>
              <a:spcBef>
                <a:spcPts val="1000"/>
              </a:spcBef>
              <a:spcAft>
                <a:spcPts val="0"/>
              </a:spcAft>
              <a:buNone/>
            </a:pPr>
            <a:r>
              <a:t/>
            </a:r>
            <a:endParaRPr sz="1220">
              <a:solidFill>
                <a:srgbClr val="000000"/>
              </a:solidFill>
              <a:latin typeface="Times New Roman"/>
              <a:ea typeface="Times New Roman"/>
              <a:cs typeface="Times New Roman"/>
              <a:sym typeface="Times New Roman"/>
            </a:endParaRPr>
          </a:p>
          <a:p>
            <a:pPr indent="-304800" lvl="0" marL="457200" rtl="0" algn="l">
              <a:lnSpc>
                <a:spcPct val="95000"/>
              </a:lnSpc>
              <a:spcBef>
                <a:spcPts val="1600"/>
              </a:spcBef>
              <a:spcAft>
                <a:spcPts val="0"/>
              </a:spcAft>
              <a:buClr>
                <a:srgbClr val="000000"/>
              </a:buClr>
              <a:buSzPts val="1200"/>
              <a:buFont typeface="Times New Roman"/>
              <a:buChar char="●"/>
            </a:pPr>
            <a:r>
              <a:rPr b="1" lang="en-GB" sz="1200">
                <a:solidFill>
                  <a:srgbClr val="000000"/>
                </a:solidFill>
                <a:latin typeface="Times New Roman"/>
                <a:ea typeface="Times New Roman"/>
                <a:cs typeface="Times New Roman"/>
                <a:sym typeface="Times New Roman"/>
              </a:rPr>
              <a:t>Gemini 2.0:</a:t>
            </a:r>
            <a:r>
              <a:rPr lang="en-GB" sz="1200">
                <a:solidFill>
                  <a:srgbClr val="000000"/>
                </a:solidFill>
                <a:latin typeface="Times New Roman"/>
                <a:ea typeface="Times New Roman"/>
                <a:cs typeface="Times New Roman"/>
                <a:sym typeface="Times New Roman"/>
              </a:rPr>
              <a:t> Developed by Google DeepMind, Gemini 2.0 is recognized for its advanced context understanding capabilities and its ability to produce high-quality, coherent output. Its strength lies in interpreting complex instructions and generating sophisticated solutions. In the context of algorithm generation, we aim to assess if this deep understanding translates to more efficient or optimized code structures.</a:t>
            </a:r>
            <a:endParaRPr sz="1200">
              <a:solidFill>
                <a:srgbClr val="000000"/>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rgbClr val="000000"/>
              </a:buClr>
              <a:buSzPts val="1200"/>
              <a:buFont typeface="Times New Roman"/>
              <a:buChar char="●"/>
            </a:pPr>
            <a:r>
              <a:rPr b="1" lang="en-GB" sz="1200">
                <a:solidFill>
                  <a:srgbClr val="000000"/>
                </a:solidFill>
                <a:latin typeface="Times New Roman"/>
                <a:ea typeface="Times New Roman"/>
                <a:cs typeface="Times New Roman"/>
                <a:sym typeface="Times New Roman"/>
              </a:rPr>
              <a:t>Llama 4 Scout (Free):</a:t>
            </a:r>
            <a:r>
              <a:rPr lang="en-GB" sz="1200">
                <a:solidFill>
                  <a:srgbClr val="000000"/>
                </a:solidFill>
                <a:latin typeface="Times New Roman"/>
                <a:ea typeface="Times New Roman"/>
                <a:cs typeface="Times New Roman"/>
                <a:sym typeface="Times New Roman"/>
              </a:rPr>
              <a:t> This model, part of Meta's Llama family, is noted for its proficiency in handling structured tasks. Its architecture is designed to follow instructions closely and generate outputs that adhere to specific formats and requirements. When evaluating algorithm generation, we will observe how well Llama 4 Scout can produce correctly structured and logically sound code for fundamental algorithms. The "Free" designation indicates a specific tier or version of the Llama model, which might have different performance characteristics compared to paid or larger versions.</a:t>
            </a:r>
            <a:endParaRPr sz="1200">
              <a:solidFill>
                <a:srgbClr val="000000"/>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rgbClr val="000000"/>
              </a:buClr>
              <a:buSzPts val="1200"/>
              <a:buFont typeface="Times New Roman"/>
              <a:buChar char="●"/>
            </a:pPr>
            <a:r>
              <a:rPr b="1" lang="en-GB" sz="1200">
                <a:solidFill>
                  <a:srgbClr val="000000"/>
                </a:solidFill>
                <a:latin typeface="Times New Roman"/>
                <a:ea typeface="Times New Roman"/>
                <a:cs typeface="Times New Roman"/>
                <a:sym typeface="Times New Roman"/>
              </a:rPr>
              <a:t>Mistral Small 3.1:</a:t>
            </a:r>
            <a:r>
              <a:rPr lang="en-GB" sz="1200">
                <a:solidFill>
                  <a:srgbClr val="000000"/>
                </a:solidFill>
                <a:latin typeface="Times New Roman"/>
                <a:ea typeface="Times New Roman"/>
                <a:cs typeface="Times New Roman"/>
                <a:sym typeface="Times New Roman"/>
              </a:rPr>
              <a:t> Positioned as a lightweight and fast model, Mistral Small 3.1 is engineered for efficiency, making it well-suited for deployment in low-resource environments. Its design prioritizes speed and reduced computational cost. In this assessment, we will focus on its ability to generate functional algorithms quickly and with minimal overhead, even if it means a trade-off in terms of code complexity or sophistication compared to larger models.</a:t>
            </a:r>
            <a:endParaRPr sz="1200">
              <a:solidFill>
                <a:srgbClr val="000000"/>
              </a:solidFill>
              <a:latin typeface="Times New Roman"/>
              <a:ea typeface="Times New Roman"/>
              <a:cs typeface="Times New Roman"/>
              <a:sym typeface="Times New Roman"/>
            </a:endParaRPr>
          </a:p>
          <a:p>
            <a:pPr indent="0" lvl="0" marL="0" rtl="0" algn="l">
              <a:lnSpc>
                <a:spcPct val="95000"/>
              </a:lnSpc>
              <a:spcBef>
                <a:spcPts val="1600"/>
              </a:spcBef>
              <a:spcAft>
                <a:spcPts val="0"/>
              </a:spcAft>
              <a:buNone/>
            </a:pPr>
            <a:r>
              <a:t/>
            </a:r>
            <a:endParaRPr b="1" sz="1220">
              <a:solidFill>
                <a:srgbClr val="000000"/>
              </a:solidFill>
              <a:latin typeface="Times New Roman"/>
              <a:ea typeface="Times New Roman"/>
              <a:cs typeface="Times New Roman"/>
              <a:sym typeface="Times New Roman"/>
            </a:endParaRPr>
          </a:p>
          <a:p>
            <a:pPr indent="0" lvl="0" marL="0" rtl="0" algn="l">
              <a:lnSpc>
                <a:spcPct val="95000"/>
              </a:lnSpc>
              <a:spcBef>
                <a:spcPts val="1300"/>
              </a:spcBef>
              <a:spcAft>
                <a:spcPts val="1000"/>
              </a:spcAft>
              <a:buSzPts val="770"/>
              <a:buNone/>
            </a:pPr>
            <a:r>
              <a:t/>
            </a:r>
            <a:endParaRPr sz="112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660875" y="591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40">
                <a:latin typeface="Times New Roman"/>
                <a:ea typeface="Times New Roman"/>
                <a:cs typeface="Times New Roman"/>
                <a:sym typeface="Times New Roman"/>
              </a:rPr>
              <a:t>Goal of Our Study:</a:t>
            </a:r>
            <a:endParaRPr sz="2540">
              <a:latin typeface="Times New Roman"/>
              <a:ea typeface="Times New Roman"/>
              <a:cs typeface="Times New Roman"/>
              <a:sym typeface="Times New Roman"/>
            </a:endParaRPr>
          </a:p>
        </p:txBody>
      </p:sp>
      <p:sp>
        <p:nvSpPr>
          <p:cNvPr id="112" name="Google Shape;112;p17"/>
          <p:cNvSpPr txBox="1"/>
          <p:nvPr>
            <p:ph idx="1" type="body"/>
          </p:nvPr>
        </p:nvSpPr>
        <p:spPr>
          <a:xfrm>
            <a:off x="727650" y="866475"/>
            <a:ext cx="7688700" cy="4482300"/>
          </a:xfrm>
          <a:prstGeom prst="rect">
            <a:avLst/>
          </a:prstGeom>
        </p:spPr>
        <p:txBody>
          <a:bodyPr anchorCtr="0" anchor="t" bIns="91425" lIns="91425" spcFirstLastPara="1" rIns="91425" wrap="square" tIns="91425">
            <a:normAutofit/>
          </a:bodyPr>
          <a:lstStyle/>
          <a:p>
            <a:pPr indent="0" lvl="0" marL="0" rtl="0" algn="l">
              <a:lnSpc>
                <a:spcPct val="105000"/>
              </a:lnSpc>
              <a:spcBef>
                <a:spcPts val="1200"/>
              </a:spcBef>
              <a:spcAft>
                <a:spcPts val="0"/>
              </a:spcAft>
              <a:buSzPts val="275"/>
              <a:buNone/>
            </a:pPr>
            <a:r>
              <a:t/>
            </a:r>
            <a:endParaRPr b="1" sz="1400">
              <a:solidFill>
                <a:srgbClr val="000000"/>
              </a:solidFill>
              <a:latin typeface="Arial"/>
              <a:ea typeface="Arial"/>
              <a:cs typeface="Arial"/>
              <a:sym typeface="Arial"/>
            </a:endParaRPr>
          </a:p>
          <a:p>
            <a:pPr indent="0" lvl="0" marL="0" rtl="0" algn="l">
              <a:lnSpc>
                <a:spcPct val="105000"/>
              </a:lnSpc>
              <a:spcBef>
                <a:spcPts val="1200"/>
              </a:spcBef>
              <a:spcAft>
                <a:spcPts val="0"/>
              </a:spcAft>
              <a:buSzPts val="275"/>
              <a:buNone/>
            </a:pPr>
            <a:r>
              <a:rPr lang="en-GB" sz="1400">
                <a:solidFill>
                  <a:srgbClr val="000000"/>
                </a:solidFill>
                <a:latin typeface="Times New Roman"/>
                <a:ea typeface="Times New Roman"/>
                <a:cs typeface="Times New Roman"/>
                <a:sym typeface="Times New Roman"/>
              </a:rPr>
              <a:t>The goal of this testing is to </a:t>
            </a:r>
            <a:r>
              <a:rPr b="1" lang="en-GB" sz="1400">
                <a:solidFill>
                  <a:srgbClr val="000000"/>
                </a:solidFill>
                <a:latin typeface="Times New Roman"/>
                <a:ea typeface="Times New Roman"/>
                <a:cs typeface="Times New Roman"/>
                <a:sym typeface="Times New Roman"/>
              </a:rPr>
              <a:t>assess the efficiency of these three distinct LLM architectures in generating fundamental algorithms.</a:t>
            </a:r>
            <a:r>
              <a:rPr lang="en-GB" sz="1400">
                <a:solidFill>
                  <a:srgbClr val="000000"/>
                </a:solidFill>
                <a:latin typeface="Times New Roman"/>
                <a:ea typeface="Times New Roman"/>
                <a:cs typeface="Times New Roman"/>
                <a:sym typeface="Times New Roman"/>
              </a:rPr>
              <a:t> Efficiency, in this context, can be evaluated across several dimensions:</a:t>
            </a:r>
            <a:endParaRPr sz="1400">
              <a:solidFill>
                <a:srgbClr val="000000"/>
              </a:solidFill>
              <a:latin typeface="Times New Roman"/>
              <a:ea typeface="Times New Roman"/>
              <a:cs typeface="Times New Roman"/>
              <a:sym typeface="Times New Roman"/>
            </a:endParaRPr>
          </a:p>
          <a:p>
            <a:pPr indent="-317500" lvl="0" marL="457200" rtl="0" algn="l">
              <a:lnSpc>
                <a:spcPct val="105000"/>
              </a:lnSpc>
              <a:spcBef>
                <a:spcPts val="1200"/>
              </a:spcBef>
              <a:spcAft>
                <a:spcPts val="0"/>
              </a:spcAft>
              <a:buClr>
                <a:srgbClr val="000000"/>
              </a:buClr>
              <a:buSzPts val="1400"/>
              <a:buFont typeface="Arial"/>
              <a:buChar char="●"/>
            </a:pPr>
            <a:r>
              <a:rPr b="1" lang="en-GB" sz="1400">
                <a:solidFill>
                  <a:srgbClr val="000000"/>
                </a:solidFill>
                <a:latin typeface="Times New Roman"/>
                <a:ea typeface="Times New Roman"/>
                <a:cs typeface="Times New Roman"/>
                <a:sym typeface="Times New Roman"/>
              </a:rPr>
              <a:t>Code Correctness:</a:t>
            </a:r>
            <a:r>
              <a:rPr lang="en-GB" sz="1400">
                <a:solidFill>
                  <a:srgbClr val="000000"/>
                </a:solidFill>
                <a:latin typeface="Times New Roman"/>
                <a:ea typeface="Times New Roman"/>
                <a:cs typeface="Times New Roman"/>
                <a:sym typeface="Times New Roman"/>
              </a:rPr>
              <a:t> Does the generated algorithm function as intended and produce the correct results for various inputs?</a:t>
            </a:r>
            <a:endParaRPr sz="1400">
              <a:solidFill>
                <a:srgbClr val="000000"/>
              </a:solidFill>
              <a:latin typeface="Times New Roman"/>
              <a:ea typeface="Times New Roman"/>
              <a:cs typeface="Times New Roman"/>
              <a:sym typeface="Times New Roman"/>
            </a:endParaRPr>
          </a:p>
          <a:p>
            <a:pPr indent="-317500" lvl="0" marL="457200" rtl="0" algn="l">
              <a:lnSpc>
                <a:spcPct val="105000"/>
              </a:lnSpc>
              <a:spcBef>
                <a:spcPts val="0"/>
              </a:spcBef>
              <a:spcAft>
                <a:spcPts val="0"/>
              </a:spcAft>
              <a:buClr>
                <a:srgbClr val="000000"/>
              </a:buClr>
              <a:buSzPts val="1400"/>
              <a:buFont typeface="Arial"/>
              <a:buChar char="●"/>
            </a:pPr>
            <a:r>
              <a:rPr b="1" lang="en-GB" sz="1400">
                <a:solidFill>
                  <a:srgbClr val="000000"/>
                </a:solidFill>
                <a:latin typeface="Times New Roman"/>
                <a:ea typeface="Times New Roman"/>
                <a:cs typeface="Times New Roman"/>
                <a:sym typeface="Times New Roman"/>
              </a:rPr>
              <a:t>Code Quality:</a:t>
            </a:r>
            <a:r>
              <a:rPr lang="en-GB" sz="1400">
                <a:solidFill>
                  <a:srgbClr val="000000"/>
                </a:solidFill>
                <a:latin typeface="Times New Roman"/>
                <a:ea typeface="Times New Roman"/>
                <a:cs typeface="Times New Roman"/>
                <a:sym typeface="Times New Roman"/>
              </a:rPr>
              <a:t> Is the generated code well-structured, readable, and maintainable? Does it adhere to common coding best practices?</a:t>
            </a:r>
            <a:endParaRPr sz="1400">
              <a:solidFill>
                <a:srgbClr val="000000"/>
              </a:solidFill>
              <a:latin typeface="Times New Roman"/>
              <a:ea typeface="Times New Roman"/>
              <a:cs typeface="Times New Roman"/>
              <a:sym typeface="Times New Roman"/>
            </a:endParaRPr>
          </a:p>
          <a:p>
            <a:pPr indent="-317500" lvl="0" marL="457200" rtl="0" algn="l">
              <a:lnSpc>
                <a:spcPct val="105000"/>
              </a:lnSpc>
              <a:spcBef>
                <a:spcPts val="0"/>
              </a:spcBef>
              <a:spcAft>
                <a:spcPts val="0"/>
              </a:spcAft>
              <a:buClr>
                <a:srgbClr val="000000"/>
              </a:buClr>
              <a:buSzPts val="1400"/>
              <a:buFont typeface="Arial"/>
              <a:buChar char="●"/>
            </a:pPr>
            <a:r>
              <a:rPr b="1" lang="en-GB" sz="1400">
                <a:solidFill>
                  <a:srgbClr val="000000"/>
                </a:solidFill>
                <a:latin typeface="Times New Roman"/>
                <a:ea typeface="Times New Roman"/>
                <a:cs typeface="Times New Roman"/>
                <a:sym typeface="Times New Roman"/>
              </a:rPr>
              <a:t>Algorithm Efficiency (Theoretical):</a:t>
            </a:r>
            <a:r>
              <a:rPr lang="en-GB" sz="1400">
                <a:solidFill>
                  <a:srgbClr val="000000"/>
                </a:solidFill>
                <a:latin typeface="Times New Roman"/>
                <a:ea typeface="Times New Roman"/>
                <a:cs typeface="Times New Roman"/>
                <a:sym typeface="Times New Roman"/>
              </a:rPr>
              <a:t> Does the generated algorithm have a good time and space complexity for the problem it solves? For example, if asked for a sorting algorithm, does it generate one with O(n log n) complexity rather than O(n^2)?</a:t>
            </a:r>
            <a:endParaRPr sz="1400">
              <a:solidFill>
                <a:srgbClr val="000000"/>
              </a:solidFill>
              <a:latin typeface="Times New Roman"/>
              <a:ea typeface="Times New Roman"/>
              <a:cs typeface="Times New Roman"/>
              <a:sym typeface="Times New Roman"/>
            </a:endParaRPr>
          </a:p>
          <a:p>
            <a:pPr indent="-317500" lvl="0" marL="457200" rtl="0" algn="l">
              <a:lnSpc>
                <a:spcPct val="105000"/>
              </a:lnSpc>
              <a:spcBef>
                <a:spcPts val="0"/>
              </a:spcBef>
              <a:spcAft>
                <a:spcPts val="0"/>
              </a:spcAft>
              <a:buClr>
                <a:srgbClr val="000000"/>
              </a:buClr>
              <a:buSzPts val="1400"/>
              <a:buFont typeface="Arial"/>
              <a:buChar char="●"/>
            </a:pPr>
            <a:r>
              <a:rPr b="1" lang="en-GB" sz="1400">
                <a:solidFill>
                  <a:srgbClr val="000000"/>
                </a:solidFill>
                <a:latin typeface="Times New Roman"/>
                <a:ea typeface="Times New Roman"/>
                <a:cs typeface="Times New Roman"/>
                <a:sym typeface="Times New Roman"/>
              </a:rPr>
              <a:t>Resource Efficiency (Generation Time):</a:t>
            </a:r>
            <a:r>
              <a:rPr lang="en-GB" sz="1400">
                <a:solidFill>
                  <a:srgbClr val="000000"/>
                </a:solidFill>
                <a:latin typeface="Times New Roman"/>
                <a:ea typeface="Times New Roman"/>
                <a:cs typeface="Times New Roman"/>
                <a:sym typeface="Times New Roman"/>
              </a:rPr>
              <a:t> How quickly does each LLM generate the algorithm code? This is particularly relevant for comparing the lightweight Mistral Small against the potentially more computationally intensive Gemini 2.0.</a:t>
            </a:r>
            <a:endParaRPr sz="1400">
              <a:solidFill>
                <a:srgbClr val="000000"/>
              </a:solidFill>
              <a:latin typeface="Times New Roman"/>
              <a:ea typeface="Times New Roman"/>
              <a:cs typeface="Times New Roman"/>
              <a:sym typeface="Times New Roman"/>
            </a:endParaRPr>
          </a:p>
          <a:p>
            <a:pPr indent="-317500" lvl="0" marL="457200" rtl="0" algn="l">
              <a:lnSpc>
                <a:spcPct val="105000"/>
              </a:lnSpc>
              <a:spcBef>
                <a:spcPts val="0"/>
              </a:spcBef>
              <a:spcAft>
                <a:spcPts val="0"/>
              </a:spcAft>
              <a:buClr>
                <a:srgbClr val="000000"/>
              </a:buClr>
              <a:buSzPts val="1400"/>
              <a:buFont typeface="Arial"/>
              <a:buChar char="●"/>
            </a:pPr>
            <a:r>
              <a:rPr b="1" lang="en-GB" sz="1400">
                <a:solidFill>
                  <a:srgbClr val="000000"/>
                </a:solidFill>
                <a:latin typeface="Times New Roman"/>
                <a:ea typeface="Times New Roman"/>
                <a:cs typeface="Times New Roman"/>
                <a:sym typeface="Times New Roman"/>
              </a:rPr>
              <a:t>Adherence to Constraints:</a:t>
            </a:r>
            <a:r>
              <a:rPr lang="en-GB" sz="1400">
                <a:solidFill>
                  <a:srgbClr val="000000"/>
                </a:solidFill>
                <a:latin typeface="Times New Roman"/>
                <a:ea typeface="Times New Roman"/>
                <a:cs typeface="Times New Roman"/>
                <a:sym typeface="Times New Roman"/>
              </a:rPr>
              <a:t> How well do the models adhere to specific constraints provided in the prompt, such as using a particular algorithm (e.g., binary search)</a:t>
            </a:r>
            <a:endParaRPr sz="1400">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1200"/>
              </a:spcAft>
              <a:buSzPts val="275"/>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622675" y="6582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1200"/>
              </a:spcAft>
              <a:buNone/>
            </a:pPr>
            <a:r>
              <a:rPr b="1" lang="en-GB" sz="2300">
                <a:latin typeface="Times New Roman"/>
                <a:ea typeface="Times New Roman"/>
                <a:cs typeface="Times New Roman"/>
                <a:sym typeface="Times New Roman"/>
              </a:rPr>
              <a:t> </a:t>
            </a:r>
            <a:r>
              <a:rPr b="1" lang="en-GB" sz="2872">
                <a:latin typeface="Times New Roman"/>
                <a:ea typeface="Times New Roman"/>
                <a:cs typeface="Times New Roman"/>
                <a:sym typeface="Times New Roman"/>
              </a:rPr>
              <a:t>Literature Review</a:t>
            </a:r>
            <a:endParaRPr b="1" sz="2872">
              <a:latin typeface="Times New Roman"/>
              <a:ea typeface="Times New Roman"/>
              <a:cs typeface="Times New Roman"/>
              <a:sym typeface="Times New Roman"/>
            </a:endParaRPr>
          </a:p>
        </p:txBody>
      </p:sp>
      <p:sp>
        <p:nvSpPr>
          <p:cNvPr id="118" name="Google Shape;118;p18"/>
          <p:cNvSpPr txBox="1"/>
          <p:nvPr>
            <p:ph idx="1" type="body"/>
          </p:nvPr>
        </p:nvSpPr>
        <p:spPr>
          <a:xfrm>
            <a:off x="507375" y="1319425"/>
            <a:ext cx="7704000" cy="30789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Niu (2024): "Evaluated LLM code efficiency on HumanEval, MBPP, and LeetCode. Explored prompts for better efficiency."</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Tuttle (2024): "Analyzed LLM code for energy consumption and speed on LeetCode. Found LLMs generally underperform humans in efficiency."</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Wei (2024): "Introduced a tailored LLM for generating code from requirements using 'Progressive Prompting'."</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631475" y="667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Research Methodology - Problem Selection</a:t>
            </a:r>
            <a:endParaRPr>
              <a:latin typeface="Times New Roman"/>
              <a:ea typeface="Times New Roman"/>
              <a:cs typeface="Times New Roman"/>
              <a:sym typeface="Times New Roman"/>
            </a:endParaRPr>
          </a:p>
        </p:txBody>
      </p:sp>
      <p:sp>
        <p:nvSpPr>
          <p:cNvPr id="124" name="Google Shape;124;p19"/>
          <p:cNvSpPr txBox="1"/>
          <p:nvPr>
            <p:ph idx="1" type="body"/>
          </p:nvPr>
        </p:nvSpPr>
        <p:spPr>
          <a:xfrm>
            <a:off x="431625" y="1397275"/>
            <a:ext cx="8368200" cy="364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Times New Roman"/>
              <a:buChar char="●"/>
            </a:pPr>
            <a:r>
              <a:rPr b="1" lang="en-GB" sz="1400">
                <a:solidFill>
                  <a:srgbClr val="000000"/>
                </a:solidFill>
                <a:latin typeface="Times New Roman"/>
                <a:ea typeface="Times New Roman"/>
                <a:cs typeface="Times New Roman"/>
                <a:sym typeface="Times New Roman"/>
              </a:rPr>
              <a:t>Problem Selection:</a:t>
            </a:r>
            <a:br>
              <a:rPr lang="en-GB" sz="1400">
                <a:solidFill>
                  <a:srgbClr val="000000"/>
                </a:solidFill>
                <a:latin typeface="Times New Roman"/>
                <a:ea typeface="Times New Roman"/>
                <a:cs typeface="Times New Roman"/>
                <a:sym typeface="Times New Roman"/>
              </a:rPr>
            </a:br>
            <a:r>
              <a:rPr lang="en-GB" sz="1400">
                <a:solidFill>
                  <a:srgbClr val="000000"/>
                </a:solidFill>
                <a:latin typeface="Times New Roman"/>
                <a:ea typeface="Times New Roman"/>
                <a:cs typeface="Times New Roman"/>
                <a:sym typeface="Times New Roman"/>
              </a:rPr>
              <a:t>The research focused specifically on problems that can be solved using the </a:t>
            </a:r>
            <a:r>
              <a:rPr b="1" lang="en-GB" sz="1400">
                <a:solidFill>
                  <a:srgbClr val="000000"/>
                </a:solidFill>
                <a:latin typeface="Times New Roman"/>
                <a:ea typeface="Times New Roman"/>
                <a:cs typeface="Times New Roman"/>
                <a:sym typeface="Times New Roman"/>
              </a:rPr>
              <a:t>binary search algorithm. </a:t>
            </a:r>
            <a:r>
              <a:rPr lang="en-GB" sz="1400">
                <a:solidFill>
                  <a:srgbClr val="000000"/>
                </a:solidFill>
                <a:latin typeface="Times New Roman"/>
                <a:ea typeface="Times New Roman"/>
                <a:cs typeface="Times New Roman"/>
                <a:sym typeface="Times New Roman"/>
              </a:rPr>
              <a:t>the problems were sourced from the </a:t>
            </a:r>
            <a:r>
              <a:rPr b="1" lang="en-GB" sz="1400">
                <a:solidFill>
                  <a:srgbClr val="000000"/>
                </a:solidFill>
                <a:latin typeface="Times New Roman"/>
                <a:ea typeface="Times New Roman"/>
                <a:cs typeface="Times New Roman"/>
                <a:sym typeface="Times New Roman"/>
              </a:rPr>
              <a:t>EffiBench dataset</a:t>
            </a:r>
            <a:r>
              <a:rPr lang="en-GB" sz="1400">
                <a:solidFill>
                  <a:srgbClr val="000000"/>
                </a:solidFill>
                <a:latin typeface="Times New Roman"/>
                <a:ea typeface="Times New Roman"/>
                <a:cs typeface="Times New Roman"/>
                <a:sym typeface="Times New Roman"/>
              </a:rPr>
              <a:t>. This dataset likely contains a collection of programming problems designed to evaluate the efficiency of code solutions.</a:t>
            </a:r>
            <a:endParaRPr sz="1400">
              <a:solidFill>
                <a:srgbClr val="000000"/>
              </a:solidFill>
              <a:latin typeface="Times New Roman"/>
              <a:ea typeface="Times New Roman"/>
              <a:cs typeface="Times New Roman"/>
              <a:sym typeface="Times New Roman"/>
            </a:endParaRPr>
          </a:p>
          <a:p>
            <a:pPr indent="0" lvl="0" marL="457200" rtl="0" algn="l">
              <a:spcBef>
                <a:spcPts val="60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spcBef>
                <a:spcPts val="600"/>
              </a:spcBef>
              <a:spcAft>
                <a:spcPts val="0"/>
              </a:spcAft>
              <a:buClr>
                <a:srgbClr val="000000"/>
              </a:buClr>
              <a:buSzPts val="1400"/>
              <a:buFont typeface="Times New Roman"/>
              <a:buChar char="●"/>
            </a:pPr>
            <a:r>
              <a:rPr b="1" lang="en-GB" sz="1400">
                <a:solidFill>
                  <a:srgbClr val="000000"/>
                </a:solidFill>
                <a:latin typeface="Times New Roman"/>
                <a:ea typeface="Times New Roman"/>
                <a:cs typeface="Times New Roman"/>
                <a:sym typeface="Times New Roman"/>
              </a:rPr>
              <a:t>Easy problems</a:t>
            </a:r>
            <a:r>
              <a:rPr lang="en-GB" sz="1400">
                <a:solidFill>
                  <a:srgbClr val="000000"/>
                </a:solidFill>
                <a:latin typeface="Times New Roman"/>
                <a:ea typeface="Times New Roman"/>
                <a:cs typeface="Times New Roman"/>
                <a:sym typeface="Times New Roman"/>
              </a:rPr>
              <a:t> likely involve straightforward applications of binary search with minimal edge cases or additional logic. These can test the LLMs' basic understanding and implementation of the algorithm.</a:t>
            </a:r>
            <a:endParaRPr b="1"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b="1" lang="en-GB" sz="1400">
                <a:solidFill>
                  <a:srgbClr val="000000"/>
                </a:solidFill>
                <a:latin typeface="Times New Roman"/>
                <a:ea typeface="Times New Roman"/>
                <a:cs typeface="Times New Roman"/>
                <a:sym typeface="Times New Roman"/>
              </a:rPr>
              <a:t>Medium problems</a:t>
            </a:r>
            <a:r>
              <a:rPr lang="en-GB" sz="1400">
                <a:solidFill>
                  <a:srgbClr val="000000"/>
                </a:solidFill>
                <a:latin typeface="Times New Roman"/>
                <a:ea typeface="Times New Roman"/>
                <a:cs typeface="Times New Roman"/>
                <a:sym typeface="Times New Roman"/>
              </a:rPr>
              <a:t> might introduce more intricate scenarios, requiring a deeper understanding of the binary search principle and potentially the integration of other concepts or handling of more complex conditions.</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b="1" lang="en-GB" sz="1400">
                <a:solidFill>
                  <a:srgbClr val="000000"/>
                </a:solidFill>
                <a:latin typeface="Times New Roman"/>
                <a:ea typeface="Times New Roman"/>
                <a:cs typeface="Times New Roman"/>
                <a:sym typeface="Times New Roman"/>
              </a:rPr>
              <a:t>Hard problems</a:t>
            </a:r>
            <a:r>
              <a:rPr lang="en-GB" sz="1400">
                <a:solidFill>
                  <a:srgbClr val="000000"/>
                </a:solidFill>
                <a:latin typeface="Times New Roman"/>
                <a:ea typeface="Times New Roman"/>
                <a:cs typeface="Times New Roman"/>
                <a:sym typeface="Times New Roman"/>
              </a:rPr>
              <a:t> would represent the most challenging tasks, possibly involving less obvious applications of binary search, requiring significant logical reasoning, and careful consideration of constraints and edge cases.</a:t>
            </a:r>
            <a:endParaRPr sz="1400">
              <a:solidFill>
                <a:srgbClr val="000000"/>
              </a:solidFill>
              <a:latin typeface="Times New Roman"/>
              <a:ea typeface="Times New Roman"/>
              <a:cs typeface="Times New Roman"/>
              <a:sym typeface="Times New Roman"/>
            </a:endParaRPr>
          </a:p>
          <a:p>
            <a:pPr indent="0" lvl="0" marL="0" rtl="0" algn="l">
              <a:spcBef>
                <a:spcPts val="600"/>
              </a:spcBef>
              <a:spcAft>
                <a:spcPts val="600"/>
              </a:spcAft>
              <a:buNone/>
            </a:pPr>
            <a:r>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7650" y="591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040">
                <a:latin typeface="Times New Roman"/>
                <a:ea typeface="Times New Roman"/>
                <a:cs typeface="Times New Roman"/>
                <a:sym typeface="Times New Roman"/>
              </a:rPr>
              <a:t>Research Methodology - Code Generation and Correctness Testing</a:t>
            </a:r>
            <a:endParaRPr sz="2040">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040"/>
          </a:p>
        </p:txBody>
      </p:sp>
      <p:sp>
        <p:nvSpPr>
          <p:cNvPr id="130" name="Google Shape;130;p20"/>
          <p:cNvSpPr txBox="1"/>
          <p:nvPr>
            <p:ph idx="1" type="body"/>
          </p:nvPr>
        </p:nvSpPr>
        <p:spPr>
          <a:xfrm>
            <a:off x="798025" y="1441200"/>
            <a:ext cx="7688700" cy="3409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Times New Roman"/>
              <a:buChar char="●"/>
            </a:pPr>
            <a:r>
              <a:rPr b="1" lang="en-GB" sz="1600">
                <a:solidFill>
                  <a:srgbClr val="000000"/>
                </a:solidFill>
                <a:latin typeface="Times New Roman"/>
                <a:ea typeface="Times New Roman"/>
                <a:cs typeface="Times New Roman"/>
                <a:sym typeface="Times New Roman"/>
              </a:rPr>
              <a:t>Execution Time:</a:t>
            </a:r>
            <a:r>
              <a:rPr lang="en-GB" sz="1600">
                <a:solidFill>
                  <a:srgbClr val="000000"/>
                </a:solidFill>
                <a:latin typeface="Times New Roman"/>
                <a:ea typeface="Times New Roman"/>
                <a:cs typeface="Times New Roman"/>
                <a:sym typeface="Times New Roman"/>
              </a:rPr>
              <a:t> This metric measures the amount of time it takes for the generated code to run and produce a solution for a given input. Lower execution times indicate more efficient algorithms in terms of temporal performance.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b="1" lang="en-GB" sz="1600">
                <a:solidFill>
                  <a:srgbClr val="000000"/>
                </a:solidFill>
                <a:latin typeface="Times New Roman"/>
                <a:ea typeface="Times New Roman"/>
                <a:cs typeface="Times New Roman"/>
                <a:sym typeface="Times New Roman"/>
              </a:rPr>
              <a:t>Max Memory Usage:</a:t>
            </a:r>
            <a:r>
              <a:rPr lang="en-GB" sz="1600">
                <a:solidFill>
                  <a:srgbClr val="000000"/>
                </a:solidFill>
                <a:latin typeface="Times New Roman"/>
                <a:ea typeface="Times New Roman"/>
                <a:cs typeface="Times New Roman"/>
                <a:sym typeface="Times New Roman"/>
              </a:rPr>
              <a:t> This metric records the maximum amount of memory the generated code utilizes during its execution. Lower maximum memory usage signifies a more memory-efficient solution.</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b="1" lang="en-GB" sz="1600">
                <a:solidFill>
                  <a:srgbClr val="000000"/>
                </a:solidFill>
                <a:latin typeface="Times New Roman"/>
                <a:ea typeface="Times New Roman"/>
                <a:cs typeface="Times New Roman"/>
                <a:sym typeface="Times New Roman"/>
              </a:rPr>
              <a:t>Average Memory Usage:</a:t>
            </a:r>
            <a:r>
              <a:rPr lang="en-GB" sz="1600">
                <a:solidFill>
                  <a:srgbClr val="000000"/>
                </a:solidFill>
                <a:latin typeface="Times New Roman"/>
                <a:ea typeface="Times New Roman"/>
                <a:cs typeface="Times New Roman"/>
                <a:sym typeface="Times New Roman"/>
              </a:rPr>
              <a:t> This metric likely represents the average amount of memory used by the code over its execution. While maximum memory usage highlights peak consumption, average memory usage provides a more holistic view of the memory footprint of the algorithm.</a:t>
            </a:r>
            <a:endParaRPr sz="16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729450" y="653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600">
                <a:latin typeface="Times New Roman"/>
                <a:ea typeface="Times New Roman"/>
                <a:cs typeface="Times New Roman"/>
                <a:sym typeface="Times New Roman"/>
              </a:rPr>
              <a:t>Prompt Used : Easy </a:t>
            </a:r>
            <a:endParaRPr sz="2600">
              <a:latin typeface="Times New Roman"/>
              <a:ea typeface="Times New Roman"/>
              <a:cs typeface="Times New Roman"/>
              <a:sym typeface="Times New Roman"/>
            </a:endParaRPr>
          </a:p>
        </p:txBody>
      </p:sp>
      <p:sp>
        <p:nvSpPr>
          <p:cNvPr id="136" name="Google Shape;136;p21"/>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600">
                <a:solidFill>
                  <a:srgbClr val="000000"/>
                </a:solidFill>
                <a:latin typeface="Times New Roman"/>
                <a:ea typeface="Times New Roman"/>
                <a:cs typeface="Times New Roman"/>
                <a:sym typeface="Times New Roman"/>
              </a:rPr>
              <a:t>Write a python code to solve a problem which </a:t>
            </a:r>
            <a:r>
              <a:rPr lang="en-GB" sz="1600">
                <a:solidFill>
                  <a:srgbClr val="000000"/>
                </a:solidFill>
                <a:latin typeface="Times New Roman"/>
                <a:ea typeface="Times New Roman"/>
                <a:cs typeface="Times New Roman"/>
                <a:sym typeface="Times New Roman"/>
              </a:rPr>
              <a:t>Contains Duplicate II: Given an array `nums` and integer `k`, find if there are duplicate values at indices `i` and `j` where `|i - j| &lt;= k`. Explain your algorithm, its time and space complexity, and how you would measure and interpret Execution Time, Normalized Execution Time, Max Memory Usage, Normalized Max Memory Usage, Total Memory Usage, Normalized Total Memory Usage, and Average Memory Usage.</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